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61" r:id="rId3"/>
    <p:sldId id="262" r:id="rId4"/>
    <p:sldId id="258" r:id="rId5"/>
    <p:sldId id="260" r:id="rId6"/>
    <p:sldId id="257" r:id="rId7"/>
    <p:sldId id="293" r:id="rId8"/>
    <p:sldId id="294" r:id="rId9"/>
    <p:sldId id="259" r:id="rId10"/>
    <p:sldId id="263" r:id="rId11"/>
    <p:sldId id="267" r:id="rId12"/>
    <p:sldId id="265" r:id="rId13"/>
    <p:sldId id="268" r:id="rId14"/>
    <p:sldId id="270" r:id="rId15"/>
    <p:sldId id="271" r:id="rId16"/>
    <p:sldId id="272" r:id="rId17"/>
    <p:sldId id="292" r:id="rId18"/>
    <p:sldId id="269" r:id="rId19"/>
    <p:sldId id="273" r:id="rId20"/>
    <p:sldId id="274" r:id="rId21"/>
    <p:sldId id="276" r:id="rId22"/>
    <p:sldId id="275" r:id="rId23"/>
    <p:sldId id="277" r:id="rId24"/>
    <p:sldId id="278" r:id="rId25"/>
    <p:sldId id="279" r:id="rId26"/>
    <p:sldId id="280" r:id="rId27"/>
    <p:sldId id="281" r:id="rId28"/>
    <p:sldId id="282" r:id="rId29"/>
    <p:sldId id="286" r:id="rId30"/>
    <p:sldId id="287" r:id="rId31"/>
    <p:sldId id="288" r:id="rId32"/>
    <p:sldId id="289" r:id="rId33"/>
    <p:sldId id="291" r:id="rId34"/>
    <p:sldId id="290" r:id="rId35"/>
    <p:sldId id="29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5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86D4-6A06-A146-AE65-88A24457E39D}" type="datetimeFigureOut">
              <a:rPr lang="en-US" smtClean="0"/>
              <a:t>4/11/18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ADCB8-0A37-274A-873F-145D9363B488}" type="slidenum">
              <a:rPr lang="en-US" smtClean="0"/>
              <a:t>‹#›</a:t>
            </a:fld>
            <a:endParaRPr lang="en-US"/>
          </a:p>
        </p:txBody>
      </p:sp>
    </p:spTree>
    <p:extLst>
      <p:ext uri="{BB962C8B-B14F-4D97-AF65-F5344CB8AC3E}">
        <p14:creationId xmlns:p14="http://schemas.microsoft.com/office/powerpoint/2010/main" val="24217327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ADCB8-0A37-274A-873F-145D9363B488}" type="slidenum">
              <a:rPr lang="en-US" smtClean="0"/>
              <a:t>4</a:t>
            </a:fld>
            <a:endParaRPr lang="en-US"/>
          </a:p>
        </p:txBody>
      </p:sp>
    </p:spTree>
    <p:extLst>
      <p:ext uri="{BB962C8B-B14F-4D97-AF65-F5344CB8AC3E}">
        <p14:creationId xmlns:p14="http://schemas.microsoft.com/office/powerpoint/2010/main" val="419305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ADCB8-0A37-274A-873F-145D9363B488}" type="slidenum">
              <a:rPr lang="en-US" smtClean="0"/>
              <a:t>10</a:t>
            </a:fld>
            <a:endParaRPr lang="en-US"/>
          </a:p>
        </p:txBody>
      </p:sp>
    </p:spTree>
    <p:extLst>
      <p:ext uri="{BB962C8B-B14F-4D97-AF65-F5344CB8AC3E}">
        <p14:creationId xmlns:p14="http://schemas.microsoft.com/office/powerpoint/2010/main" val="301180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ADCB8-0A37-274A-873F-145D9363B488}" type="slidenum">
              <a:rPr lang="en-US" smtClean="0"/>
              <a:t>13</a:t>
            </a:fld>
            <a:endParaRPr lang="en-US"/>
          </a:p>
        </p:txBody>
      </p:sp>
    </p:spTree>
    <p:extLst>
      <p:ext uri="{BB962C8B-B14F-4D97-AF65-F5344CB8AC3E}">
        <p14:creationId xmlns:p14="http://schemas.microsoft.com/office/powerpoint/2010/main" val="265053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ADCB8-0A37-274A-873F-145D9363B488}" type="slidenum">
              <a:rPr lang="en-US" smtClean="0"/>
              <a:t>14</a:t>
            </a:fld>
            <a:endParaRPr lang="en-US"/>
          </a:p>
        </p:txBody>
      </p:sp>
    </p:spTree>
    <p:extLst>
      <p:ext uri="{BB962C8B-B14F-4D97-AF65-F5344CB8AC3E}">
        <p14:creationId xmlns:p14="http://schemas.microsoft.com/office/powerpoint/2010/main" val="8973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ADCB8-0A37-274A-873F-145D9363B488}" type="slidenum">
              <a:rPr lang="en-US" smtClean="0"/>
              <a:t>16</a:t>
            </a:fld>
            <a:endParaRPr lang="en-US"/>
          </a:p>
        </p:txBody>
      </p:sp>
    </p:spTree>
    <p:extLst>
      <p:ext uri="{BB962C8B-B14F-4D97-AF65-F5344CB8AC3E}">
        <p14:creationId xmlns:p14="http://schemas.microsoft.com/office/powerpoint/2010/main" val="288958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ADCB8-0A37-274A-873F-145D9363B488}" type="slidenum">
              <a:rPr lang="en-US" smtClean="0"/>
              <a:t>18</a:t>
            </a:fld>
            <a:endParaRPr lang="en-US"/>
          </a:p>
        </p:txBody>
      </p:sp>
    </p:spTree>
    <p:extLst>
      <p:ext uri="{BB962C8B-B14F-4D97-AF65-F5344CB8AC3E}">
        <p14:creationId xmlns:p14="http://schemas.microsoft.com/office/powerpoint/2010/main" val="276061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ADCB8-0A37-274A-873F-145D9363B488}" type="slidenum">
              <a:rPr lang="en-US" smtClean="0"/>
              <a:t>19</a:t>
            </a:fld>
            <a:endParaRPr lang="en-US"/>
          </a:p>
        </p:txBody>
      </p:sp>
    </p:spTree>
    <p:extLst>
      <p:ext uri="{BB962C8B-B14F-4D97-AF65-F5344CB8AC3E}">
        <p14:creationId xmlns:p14="http://schemas.microsoft.com/office/powerpoint/2010/main" val="403727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ADCB8-0A37-274A-873F-145D9363B488}" type="slidenum">
              <a:rPr lang="en-US" smtClean="0"/>
              <a:t>20</a:t>
            </a:fld>
            <a:endParaRPr lang="en-US"/>
          </a:p>
        </p:txBody>
      </p:sp>
    </p:spTree>
    <p:extLst>
      <p:ext uri="{BB962C8B-B14F-4D97-AF65-F5344CB8AC3E}">
        <p14:creationId xmlns:p14="http://schemas.microsoft.com/office/powerpoint/2010/main" val="278947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ADCB8-0A37-274A-873F-145D9363B488}" type="slidenum">
              <a:rPr lang="en-US" smtClean="0"/>
              <a:t>34</a:t>
            </a:fld>
            <a:endParaRPr lang="en-US"/>
          </a:p>
        </p:txBody>
      </p:sp>
    </p:spTree>
    <p:extLst>
      <p:ext uri="{BB962C8B-B14F-4D97-AF65-F5344CB8AC3E}">
        <p14:creationId xmlns:p14="http://schemas.microsoft.com/office/powerpoint/2010/main" val="296814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A0A4CB-3A5E-B24D-9ADC-773594935F6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35483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0A4CB-3A5E-B24D-9ADC-773594935F6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321438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0A4CB-3A5E-B24D-9ADC-773594935F6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86111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0A4CB-3A5E-B24D-9ADC-773594935F6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14447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0A4CB-3A5E-B24D-9ADC-773594935F6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132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A0A4CB-3A5E-B24D-9ADC-773594935F6B}"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143543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A0A4CB-3A5E-B24D-9ADC-773594935F6B}" type="datetimeFigureOut">
              <a:rPr lang="en-US" smtClean="0"/>
              <a:t>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236294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0A4CB-3A5E-B24D-9ADC-773594935F6B}" type="datetimeFigureOut">
              <a:rPr lang="en-US" smtClean="0"/>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97269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0A4CB-3A5E-B24D-9ADC-773594935F6B}" type="datetimeFigureOut">
              <a:rPr lang="en-US" smtClean="0"/>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1090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0A4CB-3A5E-B24D-9ADC-773594935F6B}"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216940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0A4CB-3A5E-B24D-9ADC-773594935F6B}"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DD930-8847-244C-AE5C-689DA818CFD5}" type="slidenum">
              <a:rPr lang="en-US" smtClean="0"/>
              <a:t>‹#›</a:t>
            </a:fld>
            <a:endParaRPr lang="en-US"/>
          </a:p>
        </p:txBody>
      </p:sp>
    </p:spTree>
    <p:extLst>
      <p:ext uri="{BB962C8B-B14F-4D97-AF65-F5344CB8AC3E}">
        <p14:creationId xmlns:p14="http://schemas.microsoft.com/office/powerpoint/2010/main" val="3091320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0A4CB-3A5E-B24D-9ADC-773594935F6B}" type="datetimeFigureOut">
              <a:rPr lang="en-US" smtClean="0"/>
              <a:t>4/11/18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DD930-8847-244C-AE5C-689DA818CFD5}" type="slidenum">
              <a:rPr lang="en-US" smtClean="0"/>
              <a:t>‹#›</a:t>
            </a:fld>
            <a:endParaRPr lang="en-US"/>
          </a:p>
        </p:txBody>
      </p:sp>
    </p:spTree>
    <p:extLst>
      <p:ext uri="{BB962C8B-B14F-4D97-AF65-F5344CB8AC3E}">
        <p14:creationId xmlns:p14="http://schemas.microsoft.com/office/powerpoint/2010/main" val="2523393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Cornelia Crump Carey </a:t>
            </a:r>
            <a:r>
              <a:rPr lang="en-US" dirty="0" smtClean="0"/>
              <a:t>(ca1863-</a:t>
            </a:r>
            <a:r>
              <a:rPr lang="en-US" dirty="0"/>
              <a:t>1934)</a:t>
            </a:r>
          </a:p>
        </p:txBody>
      </p:sp>
      <p:sp>
        <p:nvSpPr>
          <p:cNvPr id="3" name="Subtitle 2"/>
          <p:cNvSpPr>
            <a:spLocks noGrp="1"/>
          </p:cNvSpPr>
          <p:nvPr>
            <p:ph type="subTitle" idx="1"/>
          </p:nvPr>
        </p:nvSpPr>
        <p:spPr/>
        <p:txBody>
          <a:bodyPr/>
          <a:lstStyle/>
          <a:p>
            <a:endParaRPr lang="en-US" dirty="0" smtClean="0"/>
          </a:p>
          <a:p>
            <a:r>
              <a:rPr lang="en-US" dirty="0" smtClean="0"/>
              <a:t>Up from slavery? </a:t>
            </a:r>
            <a:endParaRPr lang="en-US" dirty="0"/>
          </a:p>
        </p:txBody>
      </p:sp>
    </p:spTree>
    <p:extLst>
      <p:ext uri="{BB962C8B-B14F-4D97-AF65-F5344CB8AC3E}">
        <p14:creationId xmlns:p14="http://schemas.microsoft.com/office/powerpoint/2010/main" val="39529982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Baton Rouge Parish on map</a:t>
            </a:r>
            <a:endParaRPr lang="en-US" dirty="0"/>
          </a:p>
        </p:txBody>
      </p:sp>
      <p:pic>
        <p:nvPicPr>
          <p:cNvPr id="10" name="Content Placeholder 9" descr="Louisiana MAp.jpg"/>
          <p:cNvPicPr>
            <a:picLocks noGrp="1" noChangeAspect="1"/>
          </p:cNvPicPr>
          <p:nvPr>
            <p:ph idx="1"/>
          </p:nvPr>
        </p:nvPicPr>
        <p:blipFill>
          <a:blip r:embed="rId3">
            <a:extLst>
              <a:ext uri="{28A0092B-C50C-407E-A947-70E740481C1C}">
                <a14:useLocalDpi xmlns:a14="http://schemas.microsoft.com/office/drawing/2010/main" val="0"/>
              </a:ext>
            </a:extLst>
          </a:blip>
          <a:srcRect l="-25621" r="-25621"/>
          <a:stretch>
            <a:fillRect/>
          </a:stretch>
        </p:blipFill>
        <p:spPr/>
      </p:pic>
      <p:cxnSp>
        <p:nvCxnSpPr>
          <p:cNvPr id="12" name="Straight Arrow Connector 11"/>
          <p:cNvCxnSpPr/>
          <p:nvPr/>
        </p:nvCxnSpPr>
        <p:spPr>
          <a:xfrm flipH="1">
            <a:off x="4823210" y="2379102"/>
            <a:ext cx="836023" cy="21540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3988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is what we know </a:t>
            </a:r>
            <a:br>
              <a:rPr lang="en-US" dirty="0" smtClean="0"/>
            </a:br>
            <a:r>
              <a:rPr lang="en-US" dirty="0" smtClean="0"/>
              <a:t>from the 1880 census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federal census records were taken in St. Louis Missouri 1880, so we actually have two records.  But they are more or less the same. </a:t>
            </a:r>
          </a:p>
          <a:p>
            <a:endParaRPr lang="en-US" dirty="0"/>
          </a:p>
          <a:p>
            <a:r>
              <a:rPr lang="en-US" dirty="0" smtClean="0"/>
              <a:t>Cornelia Crump/</a:t>
            </a:r>
            <a:r>
              <a:rPr lang="en-US" dirty="0" err="1" smtClean="0"/>
              <a:t>Krump</a:t>
            </a:r>
            <a:r>
              <a:rPr lang="en-US" dirty="0" smtClean="0"/>
              <a:t>, black, age 18/19 is a servant in the </a:t>
            </a:r>
            <a:r>
              <a:rPr lang="en-US" dirty="0" err="1" smtClean="0"/>
              <a:t>hh</a:t>
            </a:r>
            <a:r>
              <a:rPr lang="en-US" dirty="0" smtClean="0"/>
              <a:t> of John P. and Mary S. Bryson; also in the </a:t>
            </a:r>
            <a:r>
              <a:rPr lang="en-US" dirty="0" err="1" smtClean="0"/>
              <a:t>hh</a:t>
            </a:r>
            <a:r>
              <a:rPr lang="en-US" dirty="0" smtClean="0"/>
              <a:t> are two brothers in law with the surname Winter.  Mary was born Mary Winter.  </a:t>
            </a:r>
            <a:r>
              <a:rPr lang="en-US" dirty="0" smtClean="0">
                <a:solidFill>
                  <a:srgbClr val="3366FF"/>
                </a:solidFill>
              </a:rPr>
              <a:t>(Mary’s 1891 death record tells us she in Missouri for 20 years, so moved there around 1870) </a:t>
            </a:r>
            <a:endParaRPr lang="en-US" dirty="0">
              <a:solidFill>
                <a:srgbClr val="3366FF"/>
              </a:solidFill>
            </a:endParaRPr>
          </a:p>
        </p:txBody>
      </p:sp>
    </p:spTree>
    <p:extLst>
      <p:ext uri="{BB962C8B-B14F-4D97-AF65-F5344CB8AC3E}">
        <p14:creationId xmlns:p14="http://schemas.microsoft.com/office/powerpoint/2010/main" val="410068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know from other research</a:t>
            </a:r>
            <a:endParaRPr lang="en-US" dirty="0"/>
          </a:p>
        </p:txBody>
      </p:sp>
      <p:sp>
        <p:nvSpPr>
          <p:cNvPr id="3" name="Content Placeholder 2"/>
          <p:cNvSpPr>
            <a:spLocks noGrp="1"/>
          </p:cNvSpPr>
          <p:nvPr>
            <p:ph idx="1"/>
          </p:nvPr>
        </p:nvSpPr>
        <p:spPr/>
        <p:txBody>
          <a:bodyPr/>
          <a:lstStyle/>
          <a:p>
            <a:r>
              <a:rPr lang="en-US" dirty="0"/>
              <a:t>The </a:t>
            </a:r>
            <a:r>
              <a:rPr lang="en-US" dirty="0" smtClean="0"/>
              <a:t>Winter family </a:t>
            </a:r>
            <a:r>
              <a:rPr lang="en-US" dirty="0"/>
              <a:t>that she was living with in St. Louis, Missouri in 1880 </a:t>
            </a:r>
            <a:r>
              <a:rPr lang="en-US" dirty="0" smtClean="0"/>
              <a:t>is </a:t>
            </a:r>
            <a:r>
              <a:rPr lang="en-US" dirty="0"/>
              <a:t>from West Feliciana  Parish, Louisiana which is next to East Feliciana Parish and Baton Rouge Parish, Louisiana. </a:t>
            </a:r>
          </a:p>
        </p:txBody>
      </p:sp>
      <p:pic>
        <p:nvPicPr>
          <p:cNvPr id="4" name="Picture 3" descr="Baton Rou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940" y="3864588"/>
            <a:ext cx="3619500" cy="2438400"/>
          </a:xfrm>
          <a:prstGeom prst="rect">
            <a:avLst/>
          </a:prstGeom>
        </p:spPr>
      </p:pic>
      <p:cxnSp>
        <p:nvCxnSpPr>
          <p:cNvPr id="6" name="Straight Arrow Connector 5"/>
          <p:cNvCxnSpPr/>
          <p:nvPr/>
        </p:nvCxnSpPr>
        <p:spPr>
          <a:xfrm>
            <a:off x="4630280" y="4062232"/>
            <a:ext cx="353702" cy="39528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13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Winter Family in 1870</a:t>
            </a:r>
            <a:endParaRPr lang="en-US" dirty="0"/>
          </a:p>
        </p:txBody>
      </p:sp>
      <p:pic>
        <p:nvPicPr>
          <p:cNvPr id="4" name="Content Placeholder 3" descr="Winter family 1870.jpg"/>
          <p:cNvPicPr>
            <a:picLocks noGrp="1" noChangeAspect="1"/>
          </p:cNvPicPr>
          <p:nvPr>
            <p:ph idx="1"/>
          </p:nvPr>
        </p:nvPicPr>
        <p:blipFill>
          <a:blip r:embed="rId3">
            <a:extLst>
              <a:ext uri="{28A0092B-C50C-407E-A947-70E740481C1C}">
                <a14:useLocalDpi xmlns:a14="http://schemas.microsoft.com/office/drawing/2010/main" val="0"/>
              </a:ext>
            </a:extLst>
          </a:blip>
          <a:srcRect l="-31871" r="-31871"/>
          <a:stretch>
            <a:fillRect/>
          </a:stretch>
        </p:blipFill>
        <p:spPr>
          <a:xfrm>
            <a:off x="-39524" y="1600200"/>
            <a:ext cx="8229600" cy="4525963"/>
          </a:xfrm>
        </p:spPr>
      </p:pic>
      <p:cxnSp>
        <p:nvCxnSpPr>
          <p:cNvPr id="6" name="Straight Arrow Connector 5"/>
          <p:cNvCxnSpPr/>
          <p:nvPr/>
        </p:nvCxnSpPr>
        <p:spPr>
          <a:xfrm>
            <a:off x="3217904" y="4870727"/>
            <a:ext cx="135049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453391" y="5393608"/>
            <a:ext cx="93248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35915" y="5730427"/>
            <a:ext cx="93248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635915" y="5884412"/>
            <a:ext cx="93248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3858567" y="2652376"/>
            <a:ext cx="2861771" cy="48225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10287" y="4255836"/>
            <a:ext cx="2690911" cy="1200329"/>
          </a:xfrm>
          <a:prstGeom prst="rect">
            <a:avLst/>
          </a:prstGeom>
          <a:noFill/>
        </p:spPr>
        <p:txBody>
          <a:bodyPr wrap="none" rtlCol="0">
            <a:spAutoFit/>
          </a:bodyPr>
          <a:lstStyle/>
          <a:p>
            <a:r>
              <a:rPr lang="en-US" dirty="0" smtClean="0">
                <a:solidFill>
                  <a:srgbClr val="FF0000"/>
                </a:solidFill>
              </a:rPr>
              <a:t>Cornelia is not with them.</a:t>
            </a:r>
          </a:p>
          <a:p>
            <a:r>
              <a:rPr lang="en-US" dirty="0" smtClean="0">
                <a:solidFill>
                  <a:srgbClr val="FF0000"/>
                </a:solidFill>
              </a:rPr>
              <a:t>Red arrows are in Missouri</a:t>
            </a:r>
          </a:p>
          <a:p>
            <a:r>
              <a:rPr lang="en-US" dirty="0" smtClean="0">
                <a:solidFill>
                  <a:srgbClr val="FF0000"/>
                </a:solidFill>
              </a:rPr>
              <a:t>In 1880 –this is clearly</a:t>
            </a:r>
          </a:p>
          <a:p>
            <a:r>
              <a:rPr lang="en-US" dirty="0">
                <a:solidFill>
                  <a:srgbClr val="FF0000"/>
                </a:solidFill>
              </a:rPr>
              <a:t>t</a:t>
            </a:r>
            <a:r>
              <a:rPr lang="en-US" dirty="0" smtClean="0">
                <a:solidFill>
                  <a:srgbClr val="FF0000"/>
                </a:solidFill>
              </a:rPr>
              <a:t>he same Winter family</a:t>
            </a:r>
            <a:endParaRPr lang="en-US" dirty="0">
              <a:solidFill>
                <a:srgbClr val="FF0000"/>
              </a:solidFill>
            </a:endParaRPr>
          </a:p>
        </p:txBody>
      </p:sp>
    </p:spTree>
    <p:extLst>
      <p:ext uri="{BB962C8B-B14F-4D97-AF65-F5344CB8AC3E}">
        <p14:creationId xmlns:p14="http://schemas.microsoft.com/office/powerpoint/2010/main" val="425063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Krump</a:t>
            </a:r>
            <a:r>
              <a:rPr lang="en-US" dirty="0" smtClean="0"/>
              <a:t>/Crump families in 1870</a:t>
            </a:r>
            <a:endParaRPr lang="en-US" dirty="0"/>
          </a:p>
        </p:txBody>
      </p:sp>
      <p:pic>
        <p:nvPicPr>
          <p:cNvPr id="4" name="Content Placeholder 3" descr="b. LA res S.L. .jpg"/>
          <p:cNvPicPr>
            <a:picLocks noGrp="1" noChangeAspect="1"/>
          </p:cNvPicPr>
          <p:nvPr>
            <p:ph idx="1"/>
          </p:nvPr>
        </p:nvPicPr>
        <p:blipFill>
          <a:blip r:embed="rId3">
            <a:extLst>
              <a:ext uri="{28A0092B-C50C-407E-A947-70E740481C1C}">
                <a14:useLocalDpi xmlns:a14="http://schemas.microsoft.com/office/drawing/2010/main" val="0"/>
              </a:ext>
            </a:extLst>
          </a:blip>
          <a:srcRect t="-88540" b="-88540"/>
          <a:stretch>
            <a:fillRect/>
          </a:stretch>
        </p:blipFill>
        <p:spPr>
          <a:xfrm>
            <a:off x="312504" y="2446440"/>
            <a:ext cx="8229600" cy="5205264"/>
          </a:xfrm>
        </p:spPr>
      </p:pic>
      <p:pic>
        <p:nvPicPr>
          <p:cNvPr id="5" name="Picture 4" descr="b. LA res Baton 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7999"/>
            <a:ext cx="9144000" cy="1910687"/>
          </a:xfrm>
          <a:prstGeom prst="rect">
            <a:avLst/>
          </a:prstGeom>
        </p:spPr>
      </p:pic>
      <p:sp>
        <p:nvSpPr>
          <p:cNvPr id="6" name="TextBox 5"/>
          <p:cNvSpPr txBox="1"/>
          <p:nvPr/>
        </p:nvSpPr>
        <p:spPr>
          <a:xfrm>
            <a:off x="2363372" y="1575351"/>
            <a:ext cx="4546023" cy="369332"/>
          </a:xfrm>
          <a:prstGeom prst="rect">
            <a:avLst/>
          </a:prstGeom>
          <a:noFill/>
        </p:spPr>
        <p:txBody>
          <a:bodyPr wrap="none" rtlCol="0">
            <a:spAutoFit/>
          </a:bodyPr>
          <a:lstStyle/>
          <a:p>
            <a:r>
              <a:rPr lang="en-US" dirty="0" smtClean="0">
                <a:solidFill>
                  <a:srgbClr val="FF0000"/>
                </a:solidFill>
              </a:rPr>
              <a:t>None found </a:t>
            </a:r>
            <a:r>
              <a:rPr lang="en-US" b="1" dirty="0" smtClean="0">
                <a:solidFill>
                  <a:srgbClr val="FF0000"/>
                </a:solidFill>
              </a:rPr>
              <a:t>b. LA</a:t>
            </a:r>
            <a:r>
              <a:rPr lang="en-US" dirty="0" smtClean="0">
                <a:solidFill>
                  <a:srgbClr val="FF0000"/>
                </a:solidFill>
              </a:rPr>
              <a:t>, res Baton Rouge or St. Louis</a:t>
            </a:r>
            <a:endParaRPr lang="en-US" dirty="0">
              <a:solidFill>
                <a:srgbClr val="FF0000"/>
              </a:solidFill>
            </a:endParaRPr>
          </a:p>
        </p:txBody>
      </p:sp>
      <p:sp>
        <p:nvSpPr>
          <p:cNvPr id="7" name="Oval 6"/>
          <p:cNvSpPr/>
          <p:nvPr/>
        </p:nvSpPr>
        <p:spPr>
          <a:xfrm>
            <a:off x="3408401" y="2221390"/>
            <a:ext cx="546630" cy="45010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408401" y="2886711"/>
            <a:ext cx="844796" cy="1101975"/>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5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One</a:t>
            </a:r>
            <a:r>
              <a:rPr lang="en-US" dirty="0" smtClean="0"/>
              <a:t> Crump in West Feliciana Parish</a:t>
            </a:r>
            <a:br>
              <a:rPr lang="en-US" dirty="0" smtClean="0"/>
            </a:br>
            <a:r>
              <a:rPr lang="en-US" dirty="0" smtClean="0"/>
              <a:t> in 1870</a:t>
            </a:r>
            <a:endParaRPr lang="en-US" dirty="0"/>
          </a:p>
        </p:txBody>
      </p:sp>
      <p:pic>
        <p:nvPicPr>
          <p:cNvPr id="4" name="Content Placeholder 3" descr="One Crump in W. Feliciana Parrish.jpg"/>
          <p:cNvPicPr>
            <a:picLocks noGrp="1" noChangeAspect="1"/>
          </p:cNvPicPr>
          <p:nvPr>
            <p:ph idx="1"/>
          </p:nvPr>
        </p:nvPicPr>
        <p:blipFill>
          <a:blip r:embed="rId2">
            <a:extLst>
              <a:ext uri="{28A0092B-C50C-407E-A947-70E740481C1C}">
                <a14:useLocalDpi xmlns:a14="http://schemas.microsoft.com/office/drawing/2010/main" val="0"/>
              </a:ext>
            </a:extLst>
          </a:blip>
          <a:srcRect t="-113371" b="-113371"/>
          <a:stretch>
            <a:fillRect/>
          </a:stretch>
        </p:blipFill>
        <p:spPr/>
      </p:pic>
      <p:sp>
        <p:nvSpPr>
          <p:cNvPr id="3" name="TextBox 2"/>
          <p:cNvSpPr txBox="1"/>
          <p:nvPr/>
        </p:nvSpPr>
        <p:spPr>
          <a:xfrm>
            <a:off x="3777183" y="5146593"/>
            <a:ext cx="242938" cy="369332"/>
          </a:xfrm>
          <a:prstGeom prst="rect">
            <a:avLst/>
          </a:prstGeom>
          <a:noFill/>
        </p:spPr>
        <p:txBody>
          <a:bodyPr wrap="none" rtlCol="0">
            <a:spAutoFit/>
          </a:bodyPr>
          <a:lstStyle/>
          <a:p>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66405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75" y="247432"/>
            <a:ext cx="8229600" cy="1352768"/>
          </a:xfrm>
        </p:spPr>
        <p:txBody>
          <a:bodyPr>
            <a:noAutofit/>
          </a:bodyPr>
          <a:lstStyle/>
          <a:p>
            <a:r>
              <a:rPr lang="en-US" sz="3200" dirty="0" smtClean="0"/>
              <a:t>1870 Louisa Crump, age 19, black living alone at own address, “at home,” i.e. no occupation</a:t>
            </a:r>
            <a:endParaRPr lang="en-US" sz="3200" dirty="0"/>
          </a:p>
        </p:txBody>
      </p:sp>
      <p:pic>
        <p:nvPicPr>
          <p:cNvPr id="4" name="Content Placeholder 3" descr="Louisa Crump W. Feliciana.jpg"/>
          <p:cNvPicPr>
            <a:picLocks noGrp="1" noChangeAspect="1"/>
          </p:cNvPicPr>
          <p:nvPr>
            <p:ph idx="1"/>
          </p:nvPr>
        </p:nvPicPr>
        <p:blipFill>
          <a:blip r:embed="rId3">
            <a:extLst>
              <a:ext uri="{28A0092B-C50C-407E-A947-70E740481C1C}">
                <a14:useLocalDpi xmlns:a14="http://schemas.microsoft.com/office/drawing/2010/main" val="0"/>
              </a:ext>
            </a:extLst>
          </a:blip>
          <a:srcRect t="-32414" b="-32414"/>
          <a:stretch>
            <a:fillRect/>
          </a:stretch>
        </p:blipFill>
        <p:spPr/>
      </p:pic>
      <p:sp>
        <p:nvSpPr>
          <p:cNvPr id="3" name="TextBox 2"/>
          <p:cNvSpPr txBox="1"/>
          <p:nvPr/>
        </p:nvSpPr>
        <p:spPr>
          <a:xfrm>
            <a:off x="1187586" y="5433352"/>
            <a:ext cx="4229869" cy="923330"/>
          </a:xfrm>
          <a:prstGeom prst="rect">
            <a:avLst/>
          </a:prstGeom>
          <a:noFill/>
        </p:spPr>
        <p:txBody>
          <a:bodyPr wrap="none" rtlCol="0">
            <a:spAutoFit/>
          </a:bodyPr>
          <a:lstStyle/>
          <a:p>
            <a:r>
              <a:rPr lang="en-US" dirty="0">
                <a:solidFill>
                  <a:srgbClr val="FF0000"/>
                </a:solidFill>
              </a:rPr>
              <a:t>1860 there appear to be no black Crump</a:t>
            </a:r>
          </a:p>
          <a:p>
            <a:r>
              <a:rPr lang="en-US" dirty="0">
                <a:solidFill>
                  <a:srgbClr val="FF0000"/>
                </a:solidFill>
              </a:rPr>
              <a:t>families b. Louisiana, res. Louisiana -- none </a:t>
            </a:r>
          </a:p>
          <a:p>
            <a:r>
              <a:rPr lang="en-US" dirty="0">
                <a:solidFill>
                  <a:srgbClr val="FF0000"/>
                </a:solidFill>
              </a:rPr>
              <a:t>at all in W. Baton Rouge or nearby parishes</a:t>
            </a:r>
            <a:endParaRPr lang="en-US" dirty="0"/>
          </a:p>
        </p:txBody>
      </p:sp>
    </p:spTree>
    <p:extLst>
      <p:ext uri="{BB962C8B-B14F-4D97-AF65-F5344CB8AC3E}">
        <p14:creationId xmlns:p14="http://schemas.microsoft.com/office/powerpoint/2010/main" val="231711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 ready evidence of early free, black</a:t>
            </a:r>
            <a:br>
              <a:rPr lang="en-US" sz="2800" dirty="0" smtClean="0"/>
            </a:br>
            <a:r>
              <a:rPr lang="en-US" sz="2800" dirty="0" smtClean="0"/>
              <a:t> Crump/</a:t>
            </a:r>
            <a:r>
              <a:rPr lang="en-US" sz="2800" dirty="0" err="1" smtClean="0"/>
              <a:t>Krump</a:t>
            </a:r>
            <a:r>
              <a:rPr lang="en-US" sz="2800" dirty="0" smtClean="0"/>
              <a:t> family in this part of Louisiana</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Research on this not thorough; there may be one that we missed. </a:t>
            </a:r>
          </a:p>
          <a:p>
            <a:r>
              <a:rPr lang="en-US" dirty="0" smtClean="0"/>
              <a:t>A family of that surname could have been there for a short time.</a:t>
            </a:r>
            <a:endParaRPr lang="en-US" dirty="0"/>
          </a:p>
          <a:p>
            <a:r>
              <a:rPr lang="en-US" dirty="0" smtClean="0"/>
              <a:t>It would take significant research to track down Louisiana Crump/</a:t>
            </a:r>
            <a:r>
              <a:rPr lang="en-US" dirty="0" err="1" smtClean="0"/>
              <a:t>Krump</a:t>
            </a:r>
            <a:r>
              <a:rPr lang="en-US" dirty="0" smtClean="0"/>
              <a:t> families absent any connections that might help identify them (e.g. her father’s first name, or a known sibling)</a:t>
            </a:r>
          </a:p>
        </p:txBody>
      </p:sp>
    </p:spTree>
    <p:extLst>
      <p:ext uri="{BB962C8B-B14F-4D97-AF65-F5344CB8AC3E}">
        <p14:creationId xmlns:p14="http://schemas.microsoft.com/office/powerpoint/2010/main" val="199239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lstStyle/>
          <a:p>
            <a:r>
              <a:rPr lang="en-US" dirty="0" smtClean="0"/>
              <a:t>Cornelia Crump/</a:t>
            </a:r>
            <a:r>
              <a:rPr lang="en-US" dirty="0" err="1" smtClean="0"/>
              <a:t>Krump</a:t>
            </a:r>
            <a:r>
              <a:rPr lang="en-US" dirty="0" smtClean="0"/>
              <a:t> may have been born into a family that were slaves of the Wilson family </a:t>
            </a:r>
          </a:p>
          <a:p>
            <a:pPr lvl="1"/>
            <a:r>
              <a:rPr lang="en-US" dirty="0" smtClean="0"/>
              <a:t>If so, research on that family may yield information on the Crump family, who would have been their property. </a:t>
            </a:r>
          </a:p>
          <a:p>
            <a:r>
              <a:rPr lang="en-US" dirty="0" smtClean="0"/>
              <a:t>Research Question: </a:t>
            </a:r>
            <a:r>
              <a:rPr lang="en-US" dirty="0" smtClean="0">
                <a:solidFill>
                  <a:srgbClr val="FF0000"/>
                </a:solidFill>
              </a:rPr>
              <a:t>Was Cornelia Crump a daughter of a slave owned by the Winter family of West Feliciana Co. Louisiana? </a:t>
            </a:r>
            <a:endParaRPr lang="en-US" dirty="0">
              <a:solidFill>
                <a:srgbClr val="FF0000"/>
              </a:solidFill>
            </a:endParaRPr>
          </a:p>
        </p:txBody>
      </p:sp>
    </p:spTree>
    <p:extLst>
      <p:ext uri="{BB962C8B-B14F-4D97-AF65-F5344CB8AC3E}">
        <p14:creationId xmlns:p14="http://schemas.microsoft.com/office/powerpoint/2010/main" val="263455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Q&amp;D Winter Research</a:t>
            </a:r>
            <a:br>
              <a:rPr lang="en-US" dirty="0" smtClean="0"/>
            </a:br>
            <a:r>
              <a:rPr lang="en-US" dirty="0" smtClean="0"/>
              <a:t> to begin to test the hypothesis</a:t>
            </a:r>
            <a:endParaRPr lang="en-US" dirty="0"/>
          </a:p>
        </p:txBody>
      </p:sp>
      <p:pic>
        <p:nvPicPr>
          <p:cNvPr id="5" name="Content Placeholder 4" descr="Quickie Reseach on the Winter FT.jpg"/>
          <p:cNvPicPr>
            <a:picLocks noGrp="1" noChangeAspect="1"/>
          </p:cNvPicPr>
          <p:nvPr>
            <p:ph idx="1"/>
          </p:nvPr>
        </p:nvPicPr>
        <p:blipFill>
          <a:blip r:embed="rId3">
            <a:extLst>
              <a:ext uri="{28A0092B-C50C-407E-A947-70E740481C1C}">
                <a14:useLocalDpi xmlns:a14="http://schemas.microsoft.com/office/drawing/2010/main" val="0"/>
              </a:ext>
            </a:extLst>
          </a:blip>
          <a:srcRect l="-2734" r="-2734"/>
          <a:stretch>
            <a:fillRect/>
          </a:stretch>
        </p:blipFill>
        <p:spPr/>
      </p:pic>
      <p:sp>
        <p:nvSpPr>
          <p:cNvPr id="3" name="TextBox 2"/>
          <p:cNvSpPr txBox="1"/>
          <p:nvPr/>
        </p:nvSpPr>
        <p:spPr>
          <a:xfrm>
            <a:off x="1715402" y="6268286"/>
            <a:ext cx="3275256" cy="369332"/>
          </a:xfrm>
          <a:prstGeom prst="rect">
            <a:avLst/>
          </a:prstGeom>
          <a:noFill/>
        </p:spPr>
        <p:txBody>
          <a:bodyPr wrap="none" rtlCol="0">
            <a:spAutoFit/>
          </a:bodyPr>
          <a:lstStyle/>
          <a:p>
            <a:r>
              <a:rPr lang="en-US" dirty="0" smtClean="0">
                <a:solidFill>
                  <a:srgbClr val="FF0000"/>
                </a:solidFill>
              </a:rPr>
              <a:t>We will look at the Winter family</a:t>
            </a:r>
            <a:endParaRPr lang="en-US" dirty="0">
              <a:solidFill>
                <a:srgbClr val="FF0000"/>
              </a:solidFill>
            </a:endParaRPr>
          </a:p>
        </p:txBody>
      </p:sp>
    </p:spTree>
    <p:extLst>
      <p:ext uri="{BB962C8B-B14F-4D97-AF65-F5344CB8AC3E}">
        <p14:creationId xmlns:p14="http://schemas.microsoft.com/office/powerpoint/2010/main" val="101273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we know?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have good information after 1880, when she was living in Missouri working as a servant. (missing one census)  Shortly after that she married, had many children, was widowed, eventually moved to Detroit where she died. </a:t>
            </a:r>
            <a:br>
              <a:rPr lang="en-US" dirty="0" smtClean="0"/>
            </a:br>
            <a:r>
              <a:rPr lang="en-US" dirty="0" smtClean="0"/>
              <a:t> </a:t>
            </a:r>
            <a:r>
              <a:rPr lang="en-US" i="1" dirty="0" smtClean="0"/>
              <a:t>We have no pre 1880 record</a:t>
            </a:r>
            <a:r>
              <a:rPr lang="en-US" dirty="0" smtClean="0">
                <a:solidFill>
                  <a:srgbClr val="FF0000"/>
                </a:solidFill>
              </a:rPr>
              <a:t>.  </a:t>
            </a:r>
          </a:p>
          <a:p>
            <a:r>
              <a:rPr lang="en-US" dirty="0" smtClean="0">
                <a:solidFill>
                  <a:srgbClr val="FF0000"/>
                </a:solidFill>
              </a:rPr>
              <a:t>Possible questions</a:t>
            </a:r>
            <a:r>
              <a:rPr lang="en-US" dirty="0" smtClean="0"/>
              <a:t>: </a:t>
            </a:r>
          </a:p>
          <a:p>
            <a:pPr marL="514350" indent="-514350">
              <a:buAutoNum type="arabicPeriod"/>
            </a:pPr>
            <a:r>
              <a:rPr lang="en-US" dirty="0" smtClean="0"/>
              <a:t>Where was she in 1920 (the missing census)</a:t>
            </a:r>
          </a:p>
          <a:p>
            <a:pPr marL="514350" indent="-514350">
              <a:buAutoNum type="arabicPeriod"/>
            </a:pPr>
            <a:r>
              <a:rPr lang="en-US" dirty="0" smtClean="0"/>
              <a:t>Where was she in 1870? (can’t find that record) </a:t>
            </a:r>
            <a:endParaRPr lang="en-US" dirty="0"/>
          </a:p>
          <a:p>
            <a:pPr marL="514350" indent="-514350">
              <a:buFont typeface="+mj-lt"/>
              <a:buAutoNum type="arabicPeriod"/>
            </a:pPr>
            <a:r>
              <a:rPr lang="en-US" dirty="0" smtClean="0"/>
              <a:t>Who was her father? </a:t>
            </a:r>
          </a:p>
        </p:txBody>
      </p:sp>
    </p:spTree>
    <p:extLst>
      <p:ext uri="{BB962C8B-B14F-4D97-AF65-F5344CB8AC3E}">
        <p14:creationId xmlns:p14="http://schemas.microsoft.com/office/powerpoint/2010/main" val="2899410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Old Families of </a:t>
            </a:r>
            <a:r>
              <a:rPr lang="en-US" dirty="0" err="1" smtClean="0"/>
              <a:t>Louisana</a:t>
            </a:r>
            <a:r>
              <a:rPr lang="en-US" dirty="0" smtClean="0"/>
              <a:t> </a:t>
            </a:r>
            <a:endParaRPr lang="en-US" dirty="0"/>
          </a:p>
        </p:txBody>
      </p:sp>
      <p:pic>
        <p:nvPicPr>
          <p:cNvPr id="7" name="Content Placeholder 6" descr="Stirling:Winter.jpg"/>
          <p:cNvPicPr>
            <a:picLocks noGrp="1" noChangeAspect="1"/>
          </p:cNvPicPr>
          <p:nvPr>
            <p:ph idx="1"/>
          </p:nvPr>
        </p:nvPicPr>
        <p:blipFill>
          <a:blip r:embed="rId3">
            <a:extLst>
              <a:ext uri="{28A0092B-C50C-407E-A947-70E740481C1C}">
                <a14:useLocalDpi xmlns:a14="http://schemas.microsoft.com/office/drawing/2010/main" val="0"/>
              </a:ext>
            </a:extLst>
          </a:blip>
          <a:srcRect l="-19996" r="-19996"/>
          <a:stretch>
            <a:fillRect/>
          </a:stretch>
        </p:blipFill>
        <p:spPr/>
      </p:pic>
      <p:sp>
        <p:nvSpPr>
          <p:cNvPr id="6" name="TextBox 5"/>
          <p:cNvSpPr txBox="1"/>
          <p:nvPr/>
        </p:nvSpPr>
        <p:spPr>
          <a:xfrm>
            <a:off x="1768510" y="900200"/>
            <a:ext cx="290727" cy="369332"/>
          </a:xfrm>
          <a:prstGeom prst="rect">
            <a:avLst/>
          </a:prstGeom>
          <a:noFill/>
        </p:spPr>
        <p:txBody>
          <a:bodyPr wrap="none" rtlCol="0">
            <a:spAutoFit/>
          </a:bodyPr>
          <a:lstStyle/>
          <a:p>
            <a:r>
              <a:rPr lang="en-US" dirty="0" smtClean="0"/>
              <a:t>F</a:t>
            </a:r>
            <a:endParaRPr lang="en-US" dirty="0"/>
          </a:p>
        </p:txBody>
      </p:sp>
      <p:sp>
        <p:nvSpPr>
          <p:cNvPr id="9" name="Rectangle 8"/>
          <p:cNvSpPr/>
          <p:nvPr/>
        </p:nvSpPr>
        <p:spPr>
          <a:xfrm>
            <a:off x="2315140" y="2845276"/>
            <a:ext cx="5096524" cy="9156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78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And guess where W.D. Winter was in 1860?  (Remember Cornelia b. </a:t>
            </a:r>
            <a:r>
              <a:rPr lang="en-US" sz="3600" dirty="0" err="1" smtClean="0"/>
              <a:t>abt</a:t>
            </a:r>
            <a:r>
              <a:rPr lang="en-US" sz="3600" dirty="0" smtClean="0"/>
              <a:t> 1863, Baton Rouge</a:t>
            </a:r>
            <a:r>
              <a:rPr lang="en-US" dirty="0" smtClean="0"/>
              <a:t>.) </a:t>
            </a:r>
            <a:endParaRPr lang="en-US" dirty="0"/>
          </a:p>
        </p:txBody>
      </p:sp>
      <p:pic>
        <p:nvPicPr>
          <p:cNvPr id="4" name="Content Placeholder 3" descr="W.D. Wintr in 1860.jpg"/>
          <p:cNvPicPr>
            <a:picLocks noGrp="1" noChangeAspect="1"/>
          </p:cNvPicPr>
          <p:nvPr>
            <p:ph idx="1"/>
          </p:nvPr>
        </p:nvPicPr>
        <p:blipFill>
          <a:blip r:embed="rId2">
            <a:extLst>
              <a:ext uri="{28A0092B-C50C-407E-A947-70E740481C1C}">
                <a14:useLocalDpi xmlns:a14="http://schemas.microsoft.com/office/drawing/2010/main" val="0"/>
              </a:ext>
            </a:extLst>
          </a:blip>
          <a:srcRect l="-72347" r="-72347"/>
          <a:stretch>
            <a:fillRect/>
          </a:stretch>
        </p:blipFill>
        <p:spPr/>
      </p:pic>
      <p:sp>
        <p:nvSpPr>
          <p:cNvPr id="5" name="Oval 4"/>
          <p:cNvSpPr/>
          <p:nvPr/>
        </p:nvSpPr>
        <p:spPr>
          <a:xfrm>
            <a:off x="3585252" y="4259878"/>
            <a:ext cx="2749229" cy="70730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559564" y="3343602"/>
            <a:ext cx="2341957" cy="1200329"/>
          </a:xfrm>
          <a:prstGeom prst="rect">
            <a:avLst/>
          </a:prstGeom>
          <a:noFill/>
        </p:spPr>
        <p:txBody>
          <a:bodyPr wrap="none" rtlCol="0">
            <a:spAutoFit/>
          </a:bodyPr>
          <a:lstStyle/>
          <a:p>
            <a:r>
              <a:rPr lang="en-US" dirty="0" smtClean="0">
                <a:solidFill>
                  <a:srgbClr val="FF0000"/>
                </a:solidFill>
              </a:rPr>
              <a:t>NOTE: W. Baton Rouge</a:t>
            </a:r>
          </a:p>
          <a:p>
            <a:r>
              <a:rPr lang="en-US" dirty="0" smtClean="0">
                <a:solidFill>
                  <a:srgbClr val="FF0000"/>
                </a:solidFill>
              </a:rPr>
              <a:t>Is a Parish.  The city of</a:t>
            </a:r>
          </a:p>
          <a:p>
            <a:r>
              <a:rPr lang="en-US" dirty="0" smtClean="0">
                <a:solidFill>
                  <a:srgbClr val="FF0000"/>
                </a:solidFill>
              </a:rPr>
              <a:t>Baton Rouge is in E. </a:t>
            </a:r>
            <a:endParaRPr lang="en-US" dirty="0">
              <a:solidFill>
                <a:srgbClr val="FF0000"/>
              </a:solidFill>
            </a:endParaRPr>
          </a:p>
          <a:p>
            <a:r>
              <a:rPr lang="en-US" dirty="0" smtClean="0">
                <a:solidFill>
                  <a:srgbClr val="FF0000"/>
                </a:solidFill>
              </a:rPr>
              <a:t>Baton Rouge Parish</a:t>
            </a:r>
            <a:endParaRPr lang="en-US" dirty="0">
              <a:solidFill>
                <a:srgbClr val="FF0000"/>
              </a:solidFill>
            </a:endParaRPr>
          </a:p>
        </p:txBody>
      </p:sp>
    </p:spTree>
    <p:extLst>
      <p:ext uri="{BB962C8B-B14F-4D97-AF65-F5344CB8AC3E}">
        <p14:creationId xmlns:p14="http://schemas.microsoft.com/office/powerpoint/2010/main" val="369505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he own slaves? </a:t>
            </a:r>
            <a:endParaRPr lang="en-US" dirty="0"/>
          </a:p>
        </p:txBody>
      </p:sp>
      <p:pic>
        <p:nvPicPr>
          <p:cNvPr id="4" name="Content Placeholder 3" descr="HQ Slave Schedules.jpg"/>
          <p:cNvPicPr>
            <a:picLocks noGrp="1" noChangeAspect="1"/>
          </p:cNvPicPr>
          <p:nvPr>
            <p:ph idx="1"/>
          </p:nvPr>
        </p:nvPicPr>
        <p:blipFill>
          <a:blip r:embed="rId2">
            <a:extLst>
              <a:ext uri="{28A0092B-C50C-407E-A947-70E740481C1C}">
                <a14:useLocalDpi xmlns:a14="http://schemas.microsoft.com/office/drawing/2010/main" val="0"/>
              </a:ext>
            </a:extLst>
          </a:blip>
          <a:srcRect l="-2339" r="-2339"/>
          <a:stretch>
            <a:fillRect/>
          </a:stretch>
        </p:blipFill>
        <p:spPr/>
      </p:pic>
      <p:sp>
        <p:nvSpPr>
          <p:cNvPr id="5" name="Oval 4"/>
          <p:cNvSpPr/>
          <p:nvPr/>
        </p:nvSpPr>
        <p:spPr>
          <a:xfrm>
            <a:off x="2508069" y="4034827"/>
            <a:ext cx="3231550" cy="48225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283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Winter Baton Rouge</a:t>
            </a:r>
            <a:endParaRPr lang="en-US" dirty="0"/>
          </a:p>
        </p:txBody>
      </p:sp>
      <p:pic>
        <p:nvPicPr>
          <p:cNvPr id="4" name="Content Placeholder 3" descr="W.D. Winter 1860 Slave.jpg"/>
          <p:cNvPicPr>
            <a:picLocks noGrp="1" noChangeAspect="1"/>
          </p:cNvPicPr>
          <p:nvPr>
            <p:ph idx="1"/>
          </p:nvPr>
        </p:nvPicPr>
        <p:blipFill>
          <a:blip r:embed="rId2">
            <a:extLst>
              <a:ext uri="{28A0092B-C50C-407E-A947-70E740481C1C}">
                <a14:useLocalDpi xmlns:a14="http://schemas.microsoft.com/office/drawing/2010/main" val="0"/>
              </a:ext>
            </a:extLst>
          </a:blip>
          <a:srcRect t="5170" b="5170"/>
          <a:stretch>
            <a:fillRect/>
          </a:stretch>
        </p:blipFill>
        <p:spPr>
          <a:xfrm>
            <a:off x="312503" y="1744875"/>
            <a:ext cx="8229600" cy="4525963"/>
          </a:xfrm>
        </p:spPr>
      </p:pic>
      <p:sp>
        <p:nvSpPr>
          <p:cNvPr id="5" name="Oval 4"/>
          <p:cNvSpPr/>
          <p:nvPr/>
        </p:nvSpPr>
        <p:spPr>
          <a:xfrm>
            <a:off x="923443" y="2700601"/>
            <a:ext cx="2452803" cy="1527126"/>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57968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slave schedule tells us</a:t>
            </a:r>
            <a:endParaRPr lang="en-US" dirty="0"/>
          </a:p>
        </p:txBody>
      </p:sp>
      <p:pic>
        <p:nvPicPr>
          <p:cNvPr id="4" name="Content Placeholder 3" descr="columns in slave schedule.jpg"/>
          <p:cNvPicPr>
            <a:picLocks noGrp="1" noChangeAspect="1"/>
          </p:cNvPicPr>
          <p:nvPr>
            <p:ph idx="1"/>
          </p:nvPr>
        </p:nvPicPr>
        <p:blipFill>
          <a:blip r:embed="rId2">
            <a:extLst>
              <a:ext uri="{28A0092B-C50C-407E-A947-70E740481C1C}">
                <a14:useLocalDpi xmlns:a14="http://schemas.microsoft.com/office/drawing/2010/main" val="0"/>
              </a:ext>
            </a:extLst>
          </a:blip>
          <a:srcRect t="16052" b="16052"/>
          <a:stretch>
            <a:fillRect/>
          </a:stretch>
        </p:blipFill>
        <p:spPr/>
      </p:pic>
      <p:sp>
        <p:nvSpPr>
          <p:cNvPr id="5" name="Rectangle 4"/>
          <p:cNvSpPr/>
          <p:nvPr/>
        </p:nvSpPr>
        <p:spPr>
          <a:xfrm>
            <a:off x="1446963" y="2089750"/>
            <a:ext cx="6768569" cy="159142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446963" y="4354809"/>
            <a:ext cx="2228908" cy="1200329"/>
          </a:xfrm>
          <a:prstGeom prst="rect">
            <a:avLst/>
          </a:prstGeom>
          <a:noFill/>
        </p:spPr>
        <p:txBody>
          <a:bodyPr wrap="none" rtlCol="0">
            <a:spAutoFit/>
          </a:bodyPr>
          <a:lstStyle/>
          <a:p>
            <a:r>
              <a:rPr lang="en-US" dirty="0" smtClean="0">
                <a:solidFill>
                  <a:srgbClr val="FF0000"/>
                </a:solidFill>
              </a:rPr>
              <a:t>Name of OWNER</a:t>
            </a:r>
          </a:p>
          <a:p>
            <a:r>
              <a:rPr lang="en-US" dirty="0" smtClean="0">
                <a:solidFill>
                  <a:srgbClr val="FF0000"/>
                </a:solidFill>
              </a:rPr>
              <a:t># of slaves by age and </a:t>
            </a:r>
            <a:br>
              <a:rPr lang="en-US" dirty="0" smtClean="0">
                <a:solidFill>
                  <a:srgbClr val="FF0000"/>
                </a:solidFill>
              </a:rPr>
            </a:br>
            <a:r>
              <a:rPr lang="en-US" dirty="0" smtClean="0">
                <a:solidFill>
                  <a:srgbClr val="FF0000"/>
                </a:solidFill>
              </a:rPr>
              <a:t>sex and a color</a:t>
            </a:r>
          </a:p>
          <a:p>
            <a:r>
              <a:rPr lang="en-US" dirty="0" smtClean="0">
                <a:solidFill>
                  <a:srgbClr val="FF0000"/>
                </a:solidFill>
              </a:rPr>
              <a:t>designation</a:t>
            </a:r>
          </a:p>
        </p:txBody>
      </p:sp>
    </p:spTree>
    <p:extLst>
      <p:ext uri="{BB962C8B-B14F-4D97-AF65-F5344CB8AC3E}">
        <p14:creationId xmlns:p14="http://schemas.microsoft.com/office/powerpoint/2010/main" val="1456025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is H.D. Winter’s entry; </a:t>
            </a:r>
            <a:br>
              <a:rPr lang="en-US" dirty="0" smtClean="0"/>
            </a:br>
            <a:r>
              <a:rPr lang="en-US" dirty="0" smtClean="0"/>
              <a:t>he owned many slaves</a:t>
            </a:r>
            <a:endParaRPr lang="en-US" dirty="0"/>
          </a:p>
        </p:txBody>
      </p:sp>
      <p:pic>
        <p:nvPicPr>
          <p:cNvPr id="4" name="Content Placeholder 3" descr="Wm.D. Winter ownership.jpg"/>
          <p:cNvPicPr>
            <a:picLocks noGrp="1" noChangeAspect="1"/>
          </p:cNvPicPr>
          <p:nvPr>
            <p:ph idx="1"/>
          </p:nvPr>
        </p:nvPicPr>
        <p:blipFill>
          <a:blip r:embed="rId2">
            <a:extLst>
              <a:ext uri="{28A0092B-C50C-407E-A947-70E740481C1C}">
                <a14:useLocalDpi xmlns:a14="http://schemas.microsoft.com/office/drawing/2010/main" val="0"/>
              </a:ext>
            </a:extLst>
          </a:blip>
          <a:srcRect l="-61630" r="-61630"/>
          <a:stretch>
            <a:fillRect/>
          </a:stretch>
        </p:blipFill>
        <p:spPr>
          <a:xfrm>
            <a:off x="411886" y="1417638"/>
            <a:ext cx="8229600" cy="4525963"/>
          </a:xfrm>
        </p:spPr>
      </p:pic>
      <p:sp>
        <p:nvSpPr>
          <p:cNvPr id="5" name="TextBox 4"/>
          <p:cNvSpPr txBox="1"/>
          <p:nvPr/>
        </p:nvSpPr>
        <p:spPr>
          <a:xfrm>
            <a:off x="6753078" y="4357654"/>
            <a:ext cx="1888408" cy="2031325"/>
          </a:xfrm>
          <a:prstGeom prst="rect">
            <a:avLst/>
          </a:prstGeom>
          <a:noFill/>
        </p:spPr>
        <p:txBody>
          <a:bodyPr wrap="none" rtlCol="0">
            <a:spAutoFit/>
          </a:bodyPr>
          <a:lstStyle/>
          <a:p>
            <a:r>
              <a:rPr lang="en-US" b="1" dirty="0" smtClean="0">
                <a:solidFill>
                  <a:srgbClr val="FF0000"/>
                </a:solidFill>
              </a:rPr>
              <a:t>Continued into</a:t>
            </a:r>
          </a:p>
          <a:p>
            <a:r>
              <a:rPr lang="en-US" b="1" dirty="0" smtClean="0">
                <a:solidFill>
                  <a:srgbClr val="FF0000"/>
                </a:solidFill>
              </a:rPr>
              <a:t>next column </a:t>
            </a:r>
          </a:p>
          <a:p>
            <a:r>
              <a:rPr lang="en-US" dirty="0" smtClean="0">
                <a:solidFill>
                  <a:srgbClr val="FF0000"/>
                </a:solidFill>
              </a:rPr>
              <a:t>Where we learn</a:t>
            </a:r>
          </a:p>
          <a:p>
            <a:r>
              <a:rPr lang="en-US" dirty="0" smtClean="0">
                <a:solidFill>
                  <a:srgbClr val="FF0000"/>
                </a:solidFill>
              </a:rPr>
              <a:t>He </a:t>
            </a:r>
            <a:r>
              <a:rPr lang="en-US" dirty="0" err="1" smtClean="0">
                <a:solidFill>
                  <a:srgbClr val="FF0000"/>
                </a:solidFill>
              </a:rPr>
              <a:t>ownd</a:t>
            </a:r>
            <a:r>
              <a:rPr lang="en-US" dirty="0" smtClean="0">
                <a:solidFill>
                  <a:srgbClr val="FF0000"/>
                </a:solidFill>
              </a:rPr>
              <a:t> several</a:t>
            </a:r>
          </a:p>
          <a:p>
            <a:r>
              <a:rPr lang="en-US" dirty="0" smtClean="0">
                <a:solidFill>
                  <a:srgbClr val="FF0000"/>
                </a:solidFill>
              </a:rPr>
              <a:t>females of right</a:t>
            </a:r>
          </a:p>
          <a:p>
            <a:r>
              <a:rPr lang="en-US" dirty="0" smtClean="0">
                <a:solidFill>
                  <a:srgbClr val="FF0000"/>
                </a:solidFill>
              </a:rPr>
              <a:t>age to be Cornelia</a:t>
            </a:r>
          </a:p>
          <a:p>
            <a:endParaRPr lang="en-US" dirty="0">
              <a:solidFill>
                <a:srgbClr val="FF0000"/>
              </a:solidFill>
            </a:endParaRPr>
          </a:p>
        </p:txBody>
      </p:sp>
      <p:sp>
        <p:nvSpPr>
          <p:cNvPr id="6" name="Oval 5"/>
          <p:cNvSpPr/>
          <p:nvPr/>
        </p:nvSpPr>
        <p:spPr>
          <a:xfrm>
            <a:off x="2475914" y="1417638"/>
            <a:ext cx="2588455" cy="1073988"/>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84255" y="2491626"/>
            <a:ext cx="1817327" cy="646331"/>
          </a:xfrm>
          <a:prstGeom prst="rect">
            <a:avLst/>
          </a:prstGeom>
          <a:noFill/>
          <a:ln>
            <a:solidFill>
              <a:srgbClr val="FF0000"/>
            </a:solidFill>
          </a:ln>
        </p:spPr>
        <p:txBody>
          <a:bodyPr wrap="square" rtlCol="0">
            <a:spAutoFit/>
          </a:bodyPr>
          <a:lstStyle/>
          <a:p>
            <a:r>
              <a:rPr lang="en-US" dirty="0" smtClean="0"/>
              <a:t>Why it was </a:t>
            </a:r>
            <a:endParaRPr lang="en-US" dirty="0"/>
          </a:p>
          <a:p>
            <a:r>
              <a:rPr lang="en-US" dirty="0" smtClean="0"/>
              <a:t>Indexed as ? D</a:t>
            </a:r>
            <a:endParaRPr lang="en-US" dirty="0"/>
          </a:p>
        </p:txBody>
      </p:sp>
    </p:spTree>
    <p:extLst>
      <p:ext uri="{BB962C8B-B14F-4D97-AF65-F5344CB8AC3E}">
        <p14:creationId xmlns:p14="http://schemas.microsoft.com/office/powerpoint/2010/main" val="3394605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51"/>
            <a:ext cx="8229600" cy="1143000"/>
          </a:xfrm>
        </p:spPr>
        <p:txBody>
          <a:bodyPr>
            <a:normAutofit/>
          </a:bodyPr>
          <a:lstStyle/>
          <a:p>
            <a:r>
              <a:rPr lang="en-US" sz="3200" dirty="0" smtClean="0"/>
              <a:t>What has the FHL filmed for West Baton Rouge Parish, where W. D. Wilson was in 1860?</a:t>
            </a:r>
            <a:endParaRPr lang="en-US" sz="3200" dirty="0"/>
          </a:p>
        </p:txBody>
      </p:sp>
      <p:pic>
        <p:nvPicPr>
          <p:cNvPr id="6" name="Content Placeholder 5" descr="Records of W. Baton Rouge Parish on FS.jpg"/>
          <p:cNvPicPr>
            <a:picLocks noGrp="1" noChangeAspect="1"/>
          </p:cNvPicPr>
          <p:nvPr>
            <p:ph idx="1"/>
          </p:nvPr>
        </p:nvPicPr>
        <p:blipFill>
          <a:blip r:embed="rId2">
            <a:extLst>
              <a:ext uri="{28A0092B-C50C-407E-A947-70E740481C1C}">
                <a14:useLocalDpi xmlns:a14="http://schemas.microsoft.com/office/drawing/2010/main" val="0"/>
              </a:ext>
            </a:extLst>
          </a:blip>
          <a:srcRect t="-7288" b="-7288"/>
          <a:stretch>
            <a:fillRect/>
          </a:stretch>
        </p:blipFill>
        <p:spPr/>
      </p:pic>
      <p:sp>
        <p:nvSpPr>
          <p:cNvPr id="7" name="Oval 6"/>
          <p:cNvSpPr/>
          <p:nvPr/>
        </p:nvSpPr>
        <p:spPr>
          <a:xfrm>
            <a:off x="2427682" y="1600200"/>
            <a:ext cx="2781383" cy="1084326"/>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7174999" y="4783692"/>
            <a:ext cx="74224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467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would we start with </a:t>
            </a:r>
            <a:br>
              <a:rPr lang="en-US" dirty="0" smtClean="0"/>
            </a:br>
            <a:r>
              <a:rPr lang="en-US" dirty="0" smtClean="0"/>
              <a:t>conveyance records? </a:t>
            </a:r>
            <a:endParaRPr lang="en-US" dirty="0"/>
          </a:p>
        </p:txBody>
      </p:sp>
      <p:pic>
        <p:nvPicPr>
          <p:cNvPr id="4" name="Content Placeholder 3" descr="Conveyance Records.jpg"/>
          <p:cNvPicPr>
            <a:picLocks noGrp="1" noChangeAspect="1"/>
          </p:cNvPicPr>
          <p:nvPr>
            <p:ph idx="1"/>
          </p:nvPr>
        </p:nvPicPr>
        <p:blipFill>
          <a:blip r:embed="rId2">
            <a:extLst>
              <a:ext uri="{28A0092B-C50C-407E-A947-70E740481C1C}">
                <a14:useLocalDpi xmlns:a14="http://schemas.microsoft.com/office/drawing/2010/main" val="0"/>
              </a:ext>
            </a:extLst>
          </a:blip>
          <a:srcRect t="-8037" b="-8037"/>
          <a:stretch>
            <a:fillRect/>
          </a:stretch>
        </p:blipFill>
        <p:spPr/>
      </p:pic>
    </p:spTree>
    <p:extLst>
      <p:ext uri="{BB962C8B-B14F-4D97-AF65-F5344CB8AC3E}">
        <p14:creationId xmlns:p14="http://schemas.microsoft.com/office/powerpoint/2010/main" val="140611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camera with a key over it means you must be at a FHC to view the records</a:t>
            </a:r>
            <a:endParaRPr lang="en-US" dirty="0"/>
          </a:p>
        </p:txBody>
      </p:sp>
      <p:pic>
        <p:nvPicPr>
          <p:cNvPr id="4" name="Content Placeholder 3" descr="Index filmed but must be in FHL.jpg"/>
          <p:cNvPicPr>
            <a:picLocks noGrp="1" noChangeAspect="1"/>
          </p:cNvPicPr>
          <p:nvPr>
            <p:ph idx="1"/>
          </p:nvPr>
        </p:nvPicPr>
        <p:blipFill>
          <a:blip r:embed="rId2">
            <a:extLst>
              <a:ext uri="{28A0092B-C50C-407E-A947-70E740481C1C}">
                <a14:useLocalDpi xmlns:a14="http://schemas.microsoft.com/office/drawing/2010/main" val="0"/>
              </a:ext>
            </a:extLst>
          </a:blip>
          <a:srcRect t="-82852" b="-82852"/>
          <a:stretch>
            <a:fillRect/>
          </a:stretch>
        </p:blipFill>
        <p:spPr/>
      </p:pic>
      <p:sp>
        <p:nvSpPr>
          <p:cNvPr id="5" name="TextBox 4"/>
          <p:cNvSpPr txBox="1"/>
          <p:nvPr/>
        </p:nvSpPr>
        <p:spPr>
          <a:xfrm>
            <a:off x="1655968" y="5336902"/>
            <a:ext cx="6081600" cy="369332"/>
          </a:xfrm>
          <a:prstGeom prst="rect">
            <a:avLst/>
          </a:prstGeom>
          <a:noFill/>
        </p:spPr>
        <p:txBody>
          <a:bodyPr wrap="none" rtlCol="0">
            <a:spAutoFit/>
          </a:bodyPr>
          <a:lstStyle/>
          <a:p>
            <a:r>
              <a:rPr lang="en-US" dirty="0" smtClean="0">
                <a:solidFill>
                  <a:srgbClr val="FF0000"/>
                </a:solidFill>
              </a:rPr>
              <a:t>Camera with key is also on the other records: probate and vital</a:t>
            </a:r>
            <a:endParaRPr lang="en-US" dirty="0">
              <a:solidFill>
                <a:srgbClr val="FF0000"/>
              </a:solidFill>
            </a:endParaRPr>
          </a:p>
        </p:txBody>
      </p:sp>
      <p:sp>
        <p:nvSpPr>
          <p:cNvPr id="6" name="Oval 5"/>
          <p:cNvSpPr/>
          <p:nvPr/>
        </p:nvSpPr>
        <p:spPr>
          <a:xfrm>
            <a:off x="7820072" y="3006026"/>
            <a:ext cx="615964" cy="2186201"/>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775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a Family History Center near you from </a:t>
            </a:r>
            <a:r>
              <a:rPr lang="en-US" dirty="0" err="1" smtClean="0"/>
              <a:t>familysearch.org</a:t>
            </a:r>
            <a:r>
              <a:rPr lang="en-US" dirty="0" smtClean="0"/>
              <a:t/>
            </a:r>
            <a:br>
              <a:rPr lang="en-US" dirty="0" smtClean="0"/>
            </a:br>
            <a:endParaRPr lang="en-US" dirty="0"/>
          </a:p>
        </p:txBody>
      </p:sp>
      <p:pic>
        <p:nvPicPr>
          <p:cNvPr id="4" name="Content Placeholder 3" descr="FamilySearch Page-- FindA Center.jpg"/>
          <p:cNvPicPr>
            <a:picLocks noGrp="1" noChangeAspect="1"/>
          </p:cNvPicPr>
          <p:nvPr>
            <p:ph idx="1"/>
          </p:nvPr>
        </p:nvPicPr>
        <p:blipFill>
          <a:blip r:embed="rId2">
            <a:extLst>
              <a:ext uri="{28A0092B-C50C-407E-A947-70E740481C1C}">
                <a14:useLocalDpi xmlns:a14="http://schemas.microsoft.com/office/drawing/2010/main" val="0"/>
              </a:ext>
            </a:extLst>
          </a:blip>
          <a:srcRect l="-4856" r="-4856"/>
          <a:stretch>
            <a:fillRect/>
          </a:stretch>
        </p:blipFill>
        <p:spPr/>
      </p:pic>
    </p:spTree>
    <p:extLst>
      <p:ext uri="{BB962C8B-B14F-4D97-AF65-F5344CB8AC3E}">
        <p14:creationId xmlns:p14="http://schemas.microsoft.com/office/powerpoint/2010/main" val="28661778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Question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 going to choose Door #3. </a:t>
            </a:r>
            <a:r>
              <a:rPr lang="en-US" dirty="0">
                <a:solidFill>
                  <a:srgbClr val="FF0000"/>
                </a:solidFill>
              </a:rPr>
              <a:t>Who was her father? </a:t>
            </a:r>
            <a:endParaRPr lang="en-US" dirty="0" smtClean="0">
              <a:solidFill>
                <a:srgbClr val="FF0000"/>
              </a:solidFill>
            </a:endParaRPr>
          </a:p>
          <a:p>
            <a:r>
              <a:rPr lang="en-US" dirty="0" smtClean="0"/>
              <a:t>We want 1920, but it is unlikely to add significant information. </a:t>
            </a:r>
          </a:p>
          <a:p>
            <a:r>
              <a:rPr lang="en-US" dirty="0" smtClean="0"/>
              <a:t>We want 1870 but we may have a better chance of finding it if we can gather some earlier information. </a:t>
            </a:r>
            <a:r>
              <a:rPr lang="en-US" dirty="0"/>
              <a:t> </a:t>
            </a:r>
          </a:p>
          <a:p>
            <a:r>
              <a:rPr lang="en-US" dirty="0" smtClean="0"/>
              <a:t>We have a birthplace (from her death certificate)  so we have the advantage of “knowing” where her parents were when she was born. </a:t>
            </a:r>
            <a:endParaRPr lang="en-US" dirty="0"/>
          </a:p>
        </p:txBody>
      </p:sp>
    </p:spTree>
    <p:extLst>
      <p:ext uri="{BB962C8B-B14F-4D97-AF65-F5344CB8AC3E}">
        <p14:creationId xmlns:p14="http://schemas.microsoft.com/office/powerpoint/2010/main" val="2246649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little green circles</a:t>
            </a:r>
            <a:br>
              <a:rPr lang="en-US" dirty="0" smtClean="0"/>
            </a:br>
            <a:r>
              <a:rPr lang="en-US" dirty="0" smtClean="0"/>
              <a:t> identify the centers</a:t>
            </a:r>
            <a:endParaRPr lang="en-US" dirty="0"/>
          </a:p>
        </p:txBody>
      </p:sp>
      <p:pic>
        <p:nvPicPr>
          <p:cNvPr id="4" name="Content Placeholder 3" descr="FAC Map.jpg"/>
          <p:cNvPicPr>
            <a:picLocks noGrp="1" noChangeAspect="1"/>
          </p:cNvPicPr>
          <p:nvPr>
            <p:ph idx="1"/>
          </p:nvPr>
        </p:nvPicPr>
        <p:blipFill>
          <a:blip r:embed="rId2">
            <a:extLst>
              <a:ext uri="{28A0092B-C50C-407E-A947-70E740481C1C}">
                <a14:useLocalDpi xmlns:a14="http://schemas.microsoft.com/office/drawing/2010/main" val="0"/>
              </a:ext>
            </a:extLst>
          </a:blip>
          <a:srcRect t="-1832" b="-1832"/>
          <a:stretch>
            <a:fillRect/>
          </a:stretch>
        </p:blipFill>
        <p:spPr/>
      </p:pic>
      <p:sp>
        <p:nvSpPr>
          <p:cNvPr id="5" name="Oval 4"/>
          <p:cNvSpPr/>
          <p:nvPr/>
        </p:nvSpPr>
        <p:spPr>
          <a:xfrm>
            <a:off x="3737986" y="4292027"/>
            <a:ext cx="723482" cy="1318151"/>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012538" y="4808012"/>
            <a:ext cx="723482" cy="1318151"/>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531574" y="2066910"/>
            <a:ext cx="723482" cy="1318151"/>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205862" y="2652376"/>
            <a:ext cx="1078578" cy="369332"/>
          </a:xfrm>
          <a:prstGeom prst="rect">
            <a:avLst/>
          </a:prstGeom>
          <a:noFill/>
          <a:ln>
            <a:solidFill>
              <a:srgbClr val="FF0000"/>
            </a:solidFill>
          </a:ln>
        </p:spPr>
        <p:txBody>
          <a:bodyPr wrap="none" rtlCol="0">
            <a:spAutoFit/>
          </a:bodyPr>
          <a:lstStyle/>
          <a:p>
            <a:r>
              <a:rPr lang="en-US" dirty="0" smtClean="0">
                <a:solidFill>
                  <a:srgbClr val="FF0000"/>
                </a:solidFill>
              </a:rPr>
              <a:t>Westland</a:t>
            </a:r>
            <a:endParaRPr lang="en-US" dirty="0">
              <a:solidFill>
                <a:srgbClr val="FF0000"/>
              </a:solidFill>
            </a:endParaRPr>
          </a:p>
        </p:txBody>
      </p:sp>
      <p:sp>
        <p:nvSpPr>
          <p:cNvPr id="9" name="TextBox 8"/>
          <p:cNvSpPr txBox="1"/>
          <p:nvPr/>
        </p:nvSpPr>
        <p:spPr>
          <a:xfrm rot="10636820" flipV="1">
            <a:off x="2604533" y="4442878"/>
            <a:ext cx="859915" cy="646331"/>
          </a:xfrm>
          <a:prstGeom prst="rect">
            <a:avLst/>
          </a:prstGeom>
          <a:noFill/>
          <a:ln>
            <a:solidFill>
              <a:srgbClr val="FF0000"/>
            </a:solidFill>
          </a:ln>
        </p:spPr>
        <p:txBody>
          <a:bodyPr wrap="square" rtlCol="0">
            <a:spAutoFit/>
          </a:bodyPr>
          <a:lstStyle/>
          <a:p>
            <a:r>
              <a:rPr lang="en-US" dirty="0" smtClean="0">
                <a:solidFill>
                  <a:srgbClr val="FF0000"/>
                </a:solidFill>
              </a:rPr>
              <a:t>AA /Saline</a:t>
            </a:r>
            <a:endParaRPr lang="en-US" dirty="0">
              <a:solidFill>
                <a:srgbClr val="FF0000"/>
              </a:solidFill>
            </a:endParaRPr>
          </a:p>
        </p:txBody>
      </p:sp>
      <p:sp>
        <p:nvSpPr>
          <p:cNvPr id="10" name="TextBox 9"/>
          <p:cNvSpPr txBox="1"/>
          <p:nvPr/>
        </p:nvSpPr>
        <p:spPr>
          <a:xfrm>
            <a:off x="1736021" y="5465896"/>
            <a:ext cx="2001966" cy="923330"/>
          </a:xfrm>
          <a:prstGeom prst="rect">
            <a:avLst/>
          </a:prstGeom>
          <a:noFill/>
          <a:ln>
            <a:solidFill>
              <a:srgbClr val="FF0000"/>
            </a:solidFill>
          </a:ln>
        </p:spPr>
        <p:txBody>
          <a:bodyPr wrap="square" rtlCol="0">
            <a:spAutoFit/>
          </a:bodyPr>
          <a:lstStyle/>
          <a:p>
            <a:r>
              <a:rPr lang="en-US" dirty="0" smtClean="0">
                <a:solidFill>
                  <a:srgbClr val="FF0000"/>
                </a:solidFill>
              </a:rPr>
              <a:t>Manchester District</a:t>
            </a:r>
          </a:p>
          <a:p>
            <a:r>
              <a:rPr lang="en-US" dirty="0" smtClean="0">
                <a:solidFill>
                  <a:srgbClr val="FF0000"/>
                </a:solidFill>
              </a:rPr>
              <a:t>Library (an affiliate) </a:t>
            </a:r>
            <a:endParaRPr lang="en-US" dirty="0">
              <a:solidFill>
                <a:srgbClr val="FF0000"/>
              </a:solidFill>
            </a:endParaRPr>
          </a:p>
        </p:txBody>
      </p:sp>
    </p:spTree>
    <p:extLst>
      <p:ext uri="{BB962C8B-B14F-4D97-AF65-F5344CB8AC3E}">
        <p14:creationId xmlns:p14="http://schemas.microsoft.com/office/powerpoint/2010/main" val="36619435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Emancipation Proclamation</a:t>
            </a:r>
            <a:br>
              <a:rPr lang="en-US" dirty="0" smtClean="0"/>
            </a:br>
            <a:r>
              <a:rPr lang="en-US" dirty="0" smtClean="0"/>
              <a:t>from Wikipedia</a:t>
            </a:r>
            <a:endParaRPr lang="en-US" dirty="0"/>
          </a:p>
        </p:txBody>
      </p:sp>
      <p:sp>
        <p:nvSpPr>
          <p:cNvPr id="3" name="Content Placeholder 2"/>
          <p:cNvSpPr>
            <a:spLocks noGrp="1"/>
          </p:cNvSpPr>
          <p:nvPr>
            <p:ph idx="1"/>
          </p:nvPr>
        </p:nvSpPr>
        <p:spPr/>
        <p:txBody>
          <a:bodyPr>
            <a:normAutofit fontScale="92500" lnSpcReduction="10000"/>
          </a:bodyPr>
          <a:lstStyle/>
          <a:p>
            <a:r>
              <a:rPr lang="en-US" dirty="0"/>
              <a:t>officially went into effect </a:t>
            </a:r>
            <a:r>
              <a:rPr lang="is-IS" dirty="0" smtClean="0"/>
              <a:t>… </a:t>
            </a:r>
            <a:r>
              <a:rPr lang="en-US" dirty="0" smtClean="0">
                <a:solidFill>
                  <a:srgbClr val="FF0000"/>
                </a:solidFill>
              </a:rPr>
              <a:t>January </a:t>
            </a:r>
            <a:r>
              <a:rPr lang="en-US" dirty="0">
                <a:solidFill>
                  <a:srgbClr val="FF0000"/>
                </a:solidFill>
              </a:rPr>
              <a:t>1, 1863</a:t>
            </a:r>
            <a:r>
              <a:rPr lang="en-US" dirty="0"/>
              <a:t>, during the second year of the Civil War. It was Abraham Lincoln's declaration that all slaves would be permanently freed in all areas of the Confederacy that had not already returned to federal control by January 1863. The ten affected states were individually named in the second part (South Carolina, Mississippi, Florida, Alabama, Georgia, </a:t>
            </a:r>
            <a:r>
              <a:rPr lang="en-US" dirty="0">
                <a:solidFill>
                  <a:srgbClr val="FF0000"/>
                </a:solidFill>
              </a:rPr>
              <a:t>Louisiana</a:t>
            </a:r>
            <a:r>
              <a:rPr lang="en-US" dirty="0"/>
              <a:t>, Texas, Virginia, Arkansas, North Carolina).</a:t>
            </a:r>
          </a:p>
        </p:txBody>
      </p:sp>
    </p:spTree>
    <p:extLst>
      <p:ext uri="{BB962C8B-B14F-4D97-AF65-F5344CB8AC3E}">
        <p14:creationId xmlns:p14="http://schemas.microsoft.com/office/powerpoint/2010/main" val="1470631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Freedman’s Bank Records 1865-1874 are on Heritage Quest (</a:t>
            </a:r>
            <a:r>
              <a:rPr lang="en-US" dirty="0" err="1" smtClean="0"/>
              <a:t>mel.org</a:t>
            </a:r>
            <a:r>
              <a:rPr lang="en-US" dirty="0" smtClean="0"/>
              <a:t>) </a:t>
            </a:r>
            <a:endParaRPr lang="en-US" dirty="0"/>
          </a:p>
        </p:txBody>
      </p:sp>
      <p:pic>
        <p:nvPicPr>
          <p:cNvPr id="4" name="Content Placeholder 3" descr="Freemans's Bank Records HQ.jpg"/>
          <p:cNvPicPr>
            <a:picLocks noGrp="1" noChangeAspect="1"/>
          </p:cNvPicPr>
          <p:nvPr>
            <p:ph idx="1"/>
          </p:nvPr>
        </p:nvPicPr>
        <p:blipFill>
          <a:blip r:embed="rId2">
            <a:extLst>
              <a:ext uri="{28A0092B-C50C-407E-A947-70E740481C1C}">
                <a14:useLocalDpi xmlns:a14="http://schemas.microsoft.com/office/drawing/2010/main" val="0"/>
              </a:ext>
            </a:extLst>
          </a:blip>
          <a:srcRect l="-64100" r="-64100"/>
          <a:stretch>
            <a:fillRect/>
          </a:stretch>
        </p:blipFill>
        <p:spPr/>
      </p:pic>
    </p:spTree>
    <p:extLst>
      <p:ext uri="{BB962C8B-B14F-4D97-AF65-F5344CB8AC3E}">
        <p14:creationId xmlns:p14="http://schemas.microsoft.com/office/powerpoint/2010/main" val="2618569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worth searching</a:t>
            </a:r>
            <a:endParaRPr lang="en-US" dirty="0"/>
          </a:p>
        </p:txBody>
      </p:sp>
      <p:pic>
        <p:nvPicPr>
          <p:cNvPr id="4" name="Content Placeholder 3" descr="Freeman's Bank Results.jpg"/>
          <p:cNvPicPr>
            <a:picLocks noGrp="1" noChangeAspect="1"/>
          </p:cNvPicPr>
          <p:nvPr>
            <p:ph idx="1"/>
          </p:nvPr>
        </p:nvPicPr>
        <p:blipFill>
          <a:blip r:embed="rId2">
            <a:extLst>
              <a:ext uri="{28A0092B-C50C-407E-A947-70E740481C1C}">
                <a14:useLocalDpi xmlns:a14="http://schemas.microsoft.com/office/drawing/2010/main" val="0"/>
              </a:ext>
            </a:extLst>
          </a:blip>
          <a:srcRect l="-20712" r="-20712"/>
          <a:stretch>
            <a:fillRect/>
          </a:stretch>
        </p:blipFill>
        <p:spPr/>
      </p:pic>
      <p:sp>
        <p:nvSpPr>
          <p:cNvPr id="5" name="TextBox 4"/>
          <p:cNvSpPr txBox="1"/>
          <p:nvPr/>
        </p:nvSpPr>
        <p:spPr>
          <a:xfrm>
            <a:off x="6093320" y="2588076"/>
            <a:ext cx="1624551" cy="646331"/>
          </a:xfrm>
          <a:prstGeom prst="rect">
            <a:avLst/>
          </a:prstGeom>
          <a:noFill/>
        </p:spPr>
        <p:txBody>
          <a:bodyPr wrap="none" rtlCol="0">
            <a:spAutoFit/>
          </a:bodyPr>
          <a:lstStyle/>
          <a:p>
            <a:r>
              <a:rPr lang="en-US" dirty="0" smtClean="0">
                <a:solidFill>
                  <a:srgbClr val="FF0000"/>
                </a:solidFill>
              </a:rPr>
              <a:t>Only one entry </a:t>
            </a:r>
          </a:p>
          <a:p>
            <a:r>
              <a:rPr lang="en-US" dirty="0" smtClean="0">
                <a:solidFill>
                  <a:srgbClr val="FF0000"/>
                </a:solidFill>
              </a:rPr>
              <a:t>of person b. LA</a:t>
            </a:r>
            <a:endParaRPr lang="en-US" dirty="0">
              <a:solidFill>
                <a:srgbClr val="FF0000"/>
              </a:solidFill>
            </a:endParaRPr>
          </a:p>
        </p:txBody>
      </p:sp>
      <p:cxnSp>
        <p:nvCxnSpPr>
          <p:cNvPr id="7" name="Straight Arrow Connector 6"/>
          <p:cNvCxnSpPr/>
          <p:nvPr/>
        </p:nvCxnSpPr>
        <p:spPr>
          <a:xfrm flipH="1">
            <a:off x="7186581" y="3234407"/>
            <a:ext cx="531290" cy="6718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495194" y="3027097"/>
            <a:ext cx="2347296" cy="103988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5960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Crump’s Record</a:t>
            </a:r>
            <a:endParaRPr lang="en-US" dirty="0"/>
          </a:p>
        </p:txBody>
      </p:sp>
      <p:pic>
        <p:nvPicPr>
          <p:cNvPr id="4" name="Content Placeholder 3" descr="William Crump Freedmans Bank.jpg"/>
          <p:cNvPicPr>
            <a:picLocks noGrp="1" noChangeAspect="1"/>
          </p:cNvPicPr>
          <p:nvPr>
            <p:ph idx="1"/>
          </p:nvPr>
        </p:nvPicPr>
        <p:blipFill>
          <a:blip r:embed="rId3">
            <a:extLst>
              <a:ext uri="{28A0092B-C50C-407E-A947-70E740481C1C}">
                <a14:useLocalDpi xmlns:a14="http://schemas.microsoft.com/office/drawing/2010/main" val="0"/>
              </a:ext>
            </a:extLst>
          </a:blip>
          <a:srcRect l="-31737" r="-31737"/>
          <a:stretch>
            <a:fillRect/>
          </a:stretch>
        </p:blipFill>
        <p:spPr>
          <a:xfrm>
            <a:off x="2016705" y="1417638"/>
            <a:ext cx="8229600" cy="4525963"/>
          </a:xfrm>
        </p:spPr>
      </p:pic>
      <p:sp>
        <p:nvSpPr>
          <p:cNvPr id="5" name="TextBox 4"/>
          <p:cNvSpPr txBox="1"/>
          <p:nvPr/>
        </p:nvSpPr>
        <p:spPr>
          <a:xfrm>
            <a:off x="1109338" y="948425"/>
            <a:ext cx="184666" cy="369332"/>
          </a:xfrm>
          <a:prstGeom prst="rect">
            <a:avLst/>
          </a:prstGeom>
          <a:noFill/>
        </p:spPr>
        <p:txBody>
          <a:bodyPr wrap="none" rtlCol="0">
            <a:spAutoFit/>
          </a:bodyPr>
          <a:lstStyle/>
          <a:p>
            <a:endParaRPr lang="en-US" dirty="0"/>
          </a:p>
        </p:txBody>
      </p:sp>
      <p:sp>
        <p:nvSpPr>
          <p:cNvPr id="6" name="Rectangle 5"/>
          <p:cNvSpPr/>
          <p:nvPr/>
        </p:nvSpPr>
        <p:spPr>
          <a:xfrm>
            <a:off x="3746025" y="2596113"/>
            <a:ext cx="3585252" cy="62692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84255" y="1317757"/>
            <a:ext cx="1526605" cy="646331"/>
          </a:xfrm>
          <a:prstGeom prst="rect">
            <a:avLst/>
          </a:prstGeom>
          <a:noFill/>
          <a:ln>
            <a:solidFill>
              <a:srgbClr val="FF0000"/>
            </a:solidFill>
          </a:ln>
        </p:spPr>
        <p:txBody>
          <a:bodyPr wrap="none" rtlCol="0">
            <a:spAutoFit/>
          </a:bodyPr>
          <a:lstStyle/>
          <a:p>
            <a:r>
              <a:rPr lang="en-US" dirty="0" err="1" smtClean="0"/>
              <a:t>Wiliam</a:t>
            </a:r>
            <a:r>
              <a:rPr lang="en-US" dirty="0" smtClean="0"/>
              <a:t> Crump</a:t>
            </a:r>
          </a:p>
          <a:p>
            <a:r>
              <a:rPr lang="en-US" dirty="0" smtClean="0"/>
              <a:t>Feb. 19, 1867</a:t>
            </a:r>
          </a:p>
        </p:txBody>
      </p:sp>
      <p:sp>
        <p:nvSpPr>
          <p:cNvPr id="8" name="TextBox 7"/>
          <p:cNvSpPr txBox="1"/>
          <p:nvPr/>
        </p:nvSpPr>
        <p:spPr>
          <a:xfrm>
            <a:off x="457200" y="1964088"/>
            <a:ext cx="2927309" cy="4247317"/>
          </a:xfrm>
          <a:prstGeom prst="rect">
            <a:avLst/>
          </a:prstGeom>
          <a:noFill/>
        </p:spPr>
        <p:txBody>
          <a:bodyPr wrap="square" rtlCol="0">
            <a:spAutoFit/>
          </a:bodyPr>
          <a:lstStyle/>
          <a:p>
            <a:r>
              <a:rPr lang="en-US" dirty="0" smtClean="0"/>
              <a:t>Light Black, 21 </a:t>
            </a:r>
            <a:r>
              <a:rPr lang="en-US" dirty="0" err="1" smtClean="0"/>
              <a:t>yrs</a:t>
            </a:r>
            <a:endParaRPr lang="en-US" dirty="0" smtClean="0"/>
          </a:p>
          <a:p>
            <a:r>
              <a:rPr lang="en-US" dirty="0" smtClean="0"/>
              <a:t>Not married</a:t>
            </a:r>
          </a:p>
          <a:p>
            <a:r>
              <a:rPr lang="en-US" dirty="0" smtClean="0"/>
              <a:t>No children</a:t>
            </a:r>
          </a:p>
          <a:p>
            <a:r>
              <a:rPr lang="en-US" dirty="0" smtClean="0"/>
              <a:t>4</a:t>
            </a:r>
            <a:r>
              <a:rPr lang="en-US" baseline="30000" dirty="0" smtClean="0"/>
              <a:t>th</a:t>
            </a:r>
            <a:r>
              <a:rPr lang="en-US" dirty="0" smtClean="0"/>
              <a:t> Cav. Co. B? </a:t>
            </a:r>
            <a:r>
              <a:rPr lang="en-US" dirty="0" err="1" smtClean="0"/>
              <a:t>Disch</a:t>
            </a:r>
            <a:endParaRPr lang="en-US" dirty="0" smtClean="0"/>
          </a:p>
          <a:p>
            <a:r>
              <a:rPr lang="en-US" dirty="0" smtClean="0"/>
              <a:t>b. New Orleans La</a:t>
            </a:r>
          </a:p>
          <a:p>
            <a:r>
              <a:rPr lang="en-US" dirty="0" smtClean="0"/>
              <a:t>????</a:t>
            </a:r>
          </a:p>
          <a:p>
            <a:r>
              <a:rPr lang="en-US" dirty="0" smtClean="0"/>
              <a:t>Corner of Main &amp; Rampart</a:t>
            </a:r>
          </a:p>
          <a:p>
            <a:r>
              <a:rPr lang="en-US" dirty="0" smtClean="0"/>
              <a:t>Laborer</a:t>
            </a:r>
          </a:p>
          <a:p>
            <a:r>
              <a:rPr lang="en-US" dirty="0" smtClean="0"/>
              <a:t>Br John &amp; Edward in City</a:t>
            </a:r>
          </a:p>
          <a:p>
            <a:r>
              <a:rPr lang="en-US" dirty="0" err="1" smtClean="0"/>
              <a:t>Fa</a:t>
            </a:r>
            <a:r>
              <a:rPr lang="en-US" dirty="0" smtClean="0"/>
              <a:t>: Jack Crump City</a:t>
            </a:r>
          </a:p>
          <a:p>
            <a:r>
              <a:rPr lang="en-US" dirty="0" smtClean="0"/>
              <a:t>Mo: Mary Crump City</a:t>
            </a:r>
          </a:p>
          <a:p>
            <a:r>
              <a:rPr lang="en-US" dirty="0" smtClean="0"/>
              <a:t>Nanny in City &amp; Ellen </a:t>
            </a:r>
            <a:r>
              <a:rPr lang="en-US" dirty="0" smtClean="0">
                <a:solidFill>
                  <a:srgbClr val="FF0000"/>
                </a:solidFill>
              </a:rPr>
              <a:t>at Lake</a:t>
            </a:r>
          </a:p>
          <a:p>
            <a:r>
              <a:rPr lang="en-US" dirty="0" smtClean="0">
                <a:solidFill>
                  <a:srgbClr val="FF0000"/>
                </a:solidFill>
              </a:rPr>
              <a:t>Providence </a:t>
            </a:r>
            <a:r>
              <a:rPr lang="en-US" dirty="0" smtClean="0"/>
              <a:t>and Mary in City </a:t>
            </a:r>
          </a:p>
          <a:p>
            <a:r>
              <a:rPr lang="en-US" dirty="0" smtClean="0"/>
              <a:t>Deposited $150</a:t>
            </a:r>
          </a:p>
          <a:p>
            <a:r>
              <a:rPr lang="en-US" dirty="0" smtClean="0"/>
              <a:t>Signed</a:t>
            </a:r>
            <a:endParaRPr lang="en-US" dirty="0"/>
          </a:p>
        </p:txBody>
      </p:sp>
    </p:spTree>
    <p:extLst>
      <p:ext uri="{BB962C8B-B14F-4D97-AF65-F5344CB8AC3E}">
        <p14:creationId xmlns:p14="http://schemas.microsoft.com/office/powerpoint/2010/main" val="21042740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land records</a:t>
            </a:r>
            <a:r>
              <a:rPr lang="is-IS" dirty="0" smtClean="0"/>
              <a:t>… </a:t>
            </a:r>
            <a:endParaRPr lang="en-US" dirty="0"/>
          </a:p>
        </p:txBody>
      </p:sp>
      <p:pic>
        <p:nvPicPr>
          <p:cNvPr id="5" name="Content Placeholder 5" descr="Records of W. Baton Rouge Parish on FS.jpg"/>
          <p:cNvPicPr>
            <a:picLocks noGrp="1" noChangeAspect="1"/>
          </p:cNvPicPr>
          <p:nvPr>
            <p:ph idx="1"/>
          </p:nvPr>
        </p:nvPicPr>
        <p:blipFill>
          <a:blip r:embed="rId2">
            <a:extLst>
              <a:ext uri="{28A0092B-C50C-407E-A947-70E740481C1C}">
                <a14:useLocalDpi xmlns:a14="http://schemas.microsoft.com/office/drawing/2010/main" val="0"/>
              </a:ext>
            </a:extLst>
          </a:blip>
          <a:srcRect t="-7288" b="-7288"/>
          <a:stretch>
            <a:fillRect/>
          </a:stretch>
        </p:blipFill>
        <p:spPr/>
      </p:pic>
      <p:cxnSp>
        <p:nvCxnSpPr>
          <p:cNvPr id="7" name="Straight Arrow Connector 6"/>
          <p:cNvCxnSpPr/>
          <p:nvPr/>
        </p:nvCxnSpPr>
        <p:spPr>
          <a:xfrm flipH="1">
            <a:off x="6861609" y="5097106"/>
            <a:ext cx="1187585"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50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Chronology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1934 died in Detroit. </a:t>
            </a:r>
          </a:p>
          <a:p>
            <a:r>
              <a:rPr lang="en-US" dirty="0" smtClean="0"/>
              <a:t>1930 liv w/son, </a:t>
            </a:r>
            <a:r>
              <a:rPr lang="en-US" dirty="0" err="1" smtClean="0"/>
              <a:t>Ecorse,Mi</a:t>
            </a:r>
            <a:r>
              <a:rPr lang="en-US" dirty="0" smtClean="0"/>
              <a:t>, </a:t>
            </a:r>
            <a:r>
              <a:rPr lang="en-US" dirty="0" err="1" smtClean="0"/>
              <a:t>wid</a:t>
            </a:r>
            <a:r>
              <a:rPr lang="en-US" dirty="0" smtClean="0"/>
              <a:t> age 61 </a:t>
            </a:r>
          </a:p>
          <a:p>
            <a:r>
              <a:rPr lang="en-US" dirty="0" smtClean="0"/>
              <a:t>1920 </a:t>
            </a:r>
            <a:r>
              <a:rPr lang="en-US" i="1" dirty="0" smtClean="0"/>
              <a:t>missing this census record</a:t>
            </a:r>
          </a:p>
          <a:p>
            <a:r>
              <a:rPr lang="en-US" dirty="0" smtClean="0"/>
              <a:t>1910 m, w/</a:t>
            </a:r>
            <a:r>
              <a:rPr lang="en-US" dirty="0" err="1" smtClean="0"/>
              <a:t>ch</a:t>
            </a:r>
            <a:r>
              <a:rPr lang="en-US" dirty="0" smtClean="0"/>
              <a:t> St. Louis, Mo, age 43, m.29y</a:t>
            </a:r>
          </a:p>
          <a:p>
            <a:r>
              <a:rPr lang="en-US" dirty="0" smtClean="0"/>
              <a:t>1900 m, w/</a:t>
            </a:r>
            <a:r>
              <a:rPr lang="en-US" dirty="0" err="1" smtClean="0"/>
              <a:t>ch</a:t>
            </a:r>
            <a:r>
              <a:rPr lang="en-US" dirty="0" smtClean="0"/>
              <a:t> St. Louis, Mo, age 38, m. 20</a:t>
            </a:r>
          </a:p>
          <a:p>
            <a:r>
              <a:rPr lang="en-US" dirty="0" smtClean="0"/>
              <a:t>1880 s, age 19, servant</a:t>
            </a:r>
          </a:p>
          <a:p>
            <a:r>
              <a:rPr lang="en-US" dirty="0" smtClean="0"/>
              <a:t>1870  She would be under 10 years old</a:t>
            </a:r>
            <a:r>
              <a:rPr lang="en-US" i="1" dirty="0" smtClean="0"/>
              <a:t>; haven’t found her. </a:t>
            </a:r>
          </a:p>
          <a:p>
            <a:r>
              <a:rPr lang="en-US" dirty="0" err="1" smtClean="0"/>
              <a:t>Ca</a:t>
            </a:r>
            <a:r>
              <a:rPr lang="en-US" dirty="0" smtClean="0"/>
              <a:t> 1863 b. Baton Rouge, Louisiana (death cert)—presumably her parents were there too.  </a:t>
            </a:r>
          </a:p>
        </p:txBody>
      </p:sp>
    </p:spTree>
    <p:extLst>
      <p:ext uri="{BB962C8B-B14F-4D97-AF65-F5344CB8AC3E}">
        <p14:creationId xmlns:p14="http://schemas.microsoft.com/office/powerpoint/2010/main" val="26713038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on her origins </a:t>
            </a:r>
            <a:br>
              <a:rPr lang="en-US" dirty="0" smtClean="0"/>
            </a:br>
            <a:r>
              <a:rPr lang="en-US" dirty="0" smtClean="0"/>
              <a:t>from her death certificate</a:t>
            </a:r>
            <a:endParaRPr lang="en-US" dirty="0"/>
          </a:p>
        </p:txBody>
      </p:sp>
      <p:pic>
        <p:nvPicPr>
          <p:cNvPr id="4" name="Content Placeholder 3" descr="Birth Infor about Cornelia in death record.jpg"/>
          <p:cNvPicPr>
            <a:picLocks noGrp="1" noChangeAspect="1"/>
          </p:cNvPicPr>
          <p:nvPr>
            <p:ph idx="1"/>
          </p:nvPr>
        </p:nvPicPr>
        <p:blipFill>
          <a:blip r:embed="rId2">
            <a:extLst>
              <a:ext uri="{28A0092B-C50C-407E-A947-70E740481C1C}">
                <a14:useLocalDpi xmlns:a14="http://schemas.microsoft.com/office/drawing/2010/main" val="0"/>
              </a:ext>
            </a:extLst>
          </a:blip>
          <a:srcRect l="-35233" r="-35233"/>
          <a:stretch>
            <a:fillRect/>
          </a:stretch>
        </p:blipFill>
        <p:spPr/>
      </p:pic>
      <p:sp>
        <p:nvSpPr>
          <p:cNvPr id="3" name="Rectangle 2"/>
          <p:cNvSpPr/>
          <p:nvPr/>
        </p:nvSpPr>
        <p:spPr>
          <a:xfrm>
            <a:off x="2144253" y="3629008"/>
            <a:ext cx="4898792" cy="249715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 y="2383357"/>
            <a:ext cx="1324179" cy="3693319"/>
          </a:xfrm>
          <a:prstGeom prst="rect">
            <a:avLst/>
          </a:prstGeom>
          <a:noFill/>
        </p:spPr>
        <p:txBody>
          <a:bodyPr wrap="square" rtlCol="0">
            <a:spAutoFit/>
          </a:bodyPr>
          <a:lstStyle/>
          <a:p>
            <a:r>
              <a:rPr lang="en-US" dirty="0" smtClean="0">
                <a:solidFill>
                  <a:srgbClr val="FF0000"/>
                </a:solidFill>
              </a:rPr>
              <a:t>Born: Baton Rouge</a:t>
            </a:r>
          </a:p>
          <a:p>
            <a:r>
              <a:rPr lang="en-US" dirty="0" smtClean="0">
                <a:solidFill>
                  <a:srgbClr val="FF0000"/>
                </a:solidFill>
              </a:rPr>
              <a:t>Providence</a:t>
            </a:r>
          </a:p>
          <a:p>
            <a:r>
              <a:rPr lang="en-US" dirty="0" smtClean="0">
                <a:solidFill>
                  <a:srgbClr val="FF0000"/>
                </a:solidFill>
              </a:rPr>
              <a:t>Louisiana</a:t>
            </a:r>
          </a:p>
          <a:p>
            <a:endParaRPr lang="en-US" dirty="0">
              <a:solidFill>
                <a:srgbClr val="FF0000"/>
              </a:solidFill>
            </a:endParaRPr>
          </a:p>
          <a:p>
            <a:r>
              <a:rPr lang="en-US" dirty="0" smtClean="0">
                <a:solidFill>
                  <a:srgbClr val="FF0000"/>
                </a:solidFill>
              </a:rPr>
              <a:t>Nothing known about parents</a:t>
            </a:r>
          </a:p>
          <a:p>
            <a:endParaRPr lang="en-US" dirty="0">
              <a:solidFill>
                <a:srgbClr val="FF0000"/>
              </a:solidFill>
            </a:endParaRPr>
          </a:p>
          <a:p>
            <a:r>
              <a:rPr lang="en-US" dirty="0" smtClean="0">
                <a:solidFill>
                  <a:srgbClr val="FF0000"/>
                </a:solidFill>
              </a:rPr>
              <a:t>Informant is her daughter</a:t>
            </a:r>
            <a:endParaRPr lang="en-US" dirty="0">
              <a:solidFill>
                <a:srgbClr val="FF0000"/>
              </a:solidFill>
            </a:endParaRPr>
          </a:p>
        </p:txBody>
      </p:sp>
    </p:spTree>
    <p:extLst>
      <p:ext uri="{BB962C8B-B14F-4D97-AF65-F5344CB8AC3E}">
        <p14:creationId xmlns:p14="http://schemas.microsoft.com/office/powerpoint/2010/main" val="415458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know </a:t>
            </a:r>
            <a:br>
              <a:rPr lang="en-US" dirty="0" smtClean="0"/>
            </a:br>
            <a:r>
              <a:rPr lang="en-US" dirty="0" smtClean="0"/>
              <a:t>from her death certificate</a:t>
            </a:r>
            <a:endParaRPr lang="en-US" dirty="0"/>
          </a:p>
        </p:txBody>
      </p:sp>
      <p:sp>
        <p:nvSpPr>
          <p:cNvPr id="3" name="Content Placeholder 2"/>
          <p:cNvSpPr>
            <a:spLocks noGrp="1"/>
          </p:cNvSpPr>
          <p:nvPr>
            <p:ph idx="1"/>
          </p:nvPr>
        </p:nvSpPr>
        <p:spPr/>
        <p:txBody>
          <a:bodyPr>
            <a:normAutofit lnSpcReduction="10000"/>
          </a:bodyPr>
          <a:lstStyle/>
          <a:p>
            <a:r>
              <a:rPr lang="en-US" dirty="0" smtClean="0"/>
              <a:t>Born May 17, 1864, “</a:t>
            </a:r>
            <a:r>
              <a:rPr lang="en-US" dirty="0" smtClean="0">
                <a:solidFill>
                  <a:srgbClr val="FF0000"/>
                </a:solidFill>
              </a:rPr>
              <a:t>Baton Rouge, Providence LA”  (where is Providence?) </a:t>
            </a:r>
          </a:p>
          <a:p>
            <a:r>
              <a:rPr lang="en-US" dirty="0" smtClean="0"/>
              <a:t>Names of parents both “unknown”</a:t>
            </a:r>
          </a:p>
          <a:p>
            <a:r>
              <a:rPr lang="en-US" dirty="0" smtClean="0"/>
              <a:t>Died Nov. 20, 1934, Detroit </a:t>
            </a:r>
            <a:r>
              <a:rPr lang="en-US" dirty="0" err="1" smtClean="0"/>
              <a:t>Mich</a:t>
            </a:r>
            <a:endParaRPr lang="en-US" dirty="0" smtClean="0"/>
          </a:p>
          <a:p>
            <a:r>
              <a:rPr lang="en-US" dirty="0" smtClean="0"/>
              <a:t>Widowed, unemployed, age 70-6-3</a:t>
            </a:r>
          </a:p>
          <a:p>
            <a:r>
              <a:rPr lang="en-US" dirty="0" smtClean="0"/>
              <a:t>Res. 938 E. Philadelphia</a:t>
            </a:r>
          </a:p>
          <a:p>
            <a:r>
              <a:rPr lang="en-US" dirty="0" smtClean="0"/>
              <a:t>Buried St. Louis, Missouri Nov. 23, 1934</a:t>
            </a:r>
          </a:p>
          <a:p>
            <a:r>
              <a:rPr lang="en-US" dirty="0" smtClean="0"/>
              <a:t>Informant: Gussie Grubb, her daughter</a:t>
            </a:r>
          </a:p>
          <a:p>
            <a:endParaRPr lang="en-US" dirty="0"/>
          </a:p>
        </p:txBody>
      </p:sp>
    </p:spTree>
    <p:extLst>
      <p:ext uri="{BB962C8B-B14F-4D97-AF65-F5344CB8AC3E}">
        <p14:creationId xmlns:p14="http://schemas.microsoft.com/office/powerpoint/2010/main" val="182942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 I an experienced Louisiana researcher?  </a:t>
            </a:r>
            <a:r>
              <a:rPr lang="en-US" i="1" dirty="0" smtClean="0"/>
              <a:t>Use </a:t>
            </a:r>
            <a:r>
              <a:rPr lang="en-US" i="1" dirty="0" err="1" smtClean="0"/>
              <a:t>FamilySearch</a:t>
            </a:r>
            <a:r>
              <a:rPr lang="en-US" i="1" dirty="0" smtClean="0"/>
              <a:t> Wiki</a:t>
            </a:r>
            <a:endParaRPr lang="en-US" i="1" dirty="0"/>
          </a:p>
        </p:txBody>
      </p:sp>
      <p:pic>
        <p:nvPicPr>
          <p:cNvPr id="5" name="Content Placeholder 4" descr="LA Family Search Wiki.jpg"/>
          <p:cNvPicPr>
            <a:picLocks noGrp="1" noChangeAspect="1"/>
          </p:cNvPicPr>
          <p:nvPr>
            <p:ph idx="1"/>
          </p:nvPr>
        </p:nvPicPr>
        <p:blipFill>
          <a:blip r:embed="rId2">
            <a:extLst>
              <a:ext uri="{28A0092B-C50C-407E-A947-70E740481C1C}">
                <a14:useLocalDpi xmlns:a14="http://schemas.microsoft.com/office/drawing/2010/main" val="0"/>
              </a:ext>
            </a:extLst>
          </a:blip>
          <a:srcRect t="-2988" b="-2988"/>
          <a:stretch>
            <a:fillRect/>
          </a:stretch>
        </p:blipFill>
        <p:spPr/>
      </p:pic>
    </p:spTree>
    <p:extLst>
      <p:ext uri="{BB962C8B-B14F-4D97-AF65-F5344CB8AC3E}">
        <p14:creationId xmlns:p14="http://schemas.microsoft.com/office/powerpoint/2010/main" val="328482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Legal Genealogist </a:t>
            </a:r>
            <a:r>
              <a:rPr lang="en-US" dirty="0" smtClean="0"/>
              <a:t>Blog had some posts about Louisiana research. </a:t>
            </a:r>
            <a:endParaRPr lang="en-US" dirty="0"/>
          </a:p>
        </p:txBody>
      </p:sp>
      <p:pic>
        <p:nvPicPr>
          <p:cNvPr id="4" name="Content Placeholder 3" descr="Screen Shot 2018-04-11 at 11.39.10 AM.png"/>
          <p:cNvPicPr>
            <a:picLocks noGrp="1" noChangeAspect="1"/>
          </p:cNvPicPr>
          <p:nvPr>
            <p:ph idx="1"/>
          </p:nvPr>
        </p:nvPicPr>
        <p:blipFill>
          <a:blip r:embed="rId2">
            <a:extLst>
              <a:ext uri="{28A0092B-C50C-407E-A947-70E740481C1C}">
                <a14:useLocalDpi xmlns:a14="http://schemas.microsoft.com/office/drawing/2010/main" val="0"/>
              </a:ext>
            </a:extLst>
          </a:blip>
          <a:srcRect l="-5929" r="-5929"/>
          <a:stretch>
            <a:fillRect/>
          </a:stretch>
        </p:blipFill>
        <p:spPr/>
      </p:pic>
    </p:spTree>
    <p:extLst>
      <p:ext uri="{BB962C8B-B14F-4D97-AF65-F5344CB8AC3E}">
        <p14:creationId xmlns:p14="http://schemas.microsoft.com/office/powerpoint/2010/main" val="185665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Baton Rouge, L? </a:t>
            </a:r>
            <a:endParaRPr lang="en-US" dirty="0"/>
          </a:p>
        </p:txBody>
      </p:sp>
      <p:pic>
        <p:nvPicPr>
          <p:cNvPr id="4" name="Content Placeholder 3" descr="Wikipedia.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11" b="-24653"/>
          <a:stretch/>
        </p:blipFill>
        <p:spPr/>
      </p:pic>
      <p:sp>
        <p:nvSpPr>
          <p:cNvPr id="3" name="TextBox 2"/>
          <p:cNvSpPr txBox="1"/>
          <p:nvPr/>
        </p:nvSpPr>
        <p:spPr>
          <a:xfrm>
            <a:off x="3925632" y="5371099"/>
            <a:ext cx="3845862" cy="646331"/>
          </a:xfrm>
          <a:prstGeom prst="rect">
            <a:avLst/>
          </a:prstGeom>
          <a:noFill/>
        </p:spPr>
        <p:txBody>
          <a:bodyPr wrap="none" rtlCol="0">
            <a:spAutoFit/>
          </a:bodyPr>
          <a:lstStyle/>
          <a:p>
            <a:r>
              <a:rPr lang="en-US" dirty="0" smtClean="0">
                <a:solidFill>
                  <a:srgbClr val="FF0000"/>
                </a:solidFill>
              </a:rPr>
              <a:t>Parish Seat of East Baton Rouge Parish.</a:t>
            </a:r>
          </a:p>
          <a:p>
            <a:r>
              <a:rPr lang="en-US" dirty="0" smtClean="0">
                <a:solidFill>
                  <a:srgbClr val="FF0000"/>
                </a:solidFill>
              </a:rPr>
              <a:t>Where is Providence Louisiana? </a:t>
            </a:r>
            <a:endParaRPr lang="en-US" dirty="0">
              <a:solidFill>
                <a:srgbClr val="FF0000"/>
              </a:solidFill>
            </a:endParaRPr>
          </a:p>
        </p:txBody>
      </p:sp>
    </p:spTree>
    <p:extLst>
      <p:ext uri="{BB962C8B-B14F-4D97-AF65-F5344CB8AC3E}">
        <p14:creationId xmlns:p14="http://schemas.microsoft.com/office/powerpoint/2010/main" val="14046567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4066</TotalTime>
  <Words>1138</Words>
  <Application>Microsoft Macintosh PowerPoint</Application>
  <PresentationFormat>On-screen Show (4:3)</PresentationFormat>
  <Paragraphs>140</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Cornelia Crump Carey (ca1863-1934)</vt:lpstr>
      <vt:lpstr>What do we know? </vt:lpstr>
      <vt:lpstr>Which Question</vt:lpstr>
      <vt:lpstr>Quick Chronology</vt:lpstr>
      <vt:lpstr>Information on her origins  from her death certificate</vt:lpstr>
      <vt:lpstr>What we know  from her death certificate</vt:lpstr>
      <vt:lpstr>Am I an experienced Louisiana researcher?  Use FamilySearch Wiki</vt:lpstr>
      <vt:lpstr>The Legal Genealogist Blog had some posts about Louisiana research. </vt:lpstr>
      <vt:lpstr>Where is Baton Rouge, L? </vt:lpstr>
      <vt:lpstr>E. Baton Rouge Parish on map</vt:lpstr>
      <vt:lpstr>Here is what we know  from the 1880 census</vt:lpstr>
      <vt:lpstr>What we know from other research</vt:lpstr>
      <vt:lpstr>Here is the Winter Family in 1870</vt:lpstr>
      <vt:lpstr>Krump/Crump families in 1870</vt:lpstr>
      <vt:lpstr>One Crump in West Feliciana Parish  in 1870</vt:lpstr>
      <vt:lpstr>1870 Louisa Crump, age 19, black living alone at own address, “at home,” i.e. no occupation</vt:lpstr>
      <vt:lpstr>No ready evidence of early free, black  Crump/Krump family in this part of Louisiana</vt:lpstr>
      <vt:lpstr>Hypothesis</vt:lpstr>
      <vt:lpstr>Q&amp;D Winter Research  to begin to test the hypothesis</vt:lpstr>
      <vt:lpstr>From: Old Families of Louisana </vt:lpstr>
      <vt:lpstr>And guess where W.D. Winter was in 1860?  (Remember Cornelia b. abt 1863, Baton Rouge.) </vt:lpstr>
      <vt:lpstr>Did he own slaves? </vt:lpstr>
      <vt:lpstr>Search Winter Baton Rouge</vt:lpstr>
      <vt:lpstr>What a slave schedule tells us</vt:lpstr>
      <vt:lpstr>Here is H.D. Winter’s entry;  he owned many slaves</vt:lpstr>
      <vt:lpstr>What has the FHL filmed for West Baton Rouge Parish, where W. D. Wilson was in 1860?</vt:lpstr>
      <vt:lpstr>Why would we start with  conveyance records? </vt:lpstr>
      <vt:lpstr>A camera with a key over it means you must be at a FHC to view the records</vt:lpstr>
      <vt:lpstr>Find a Family History Center near you from familysearch.org </vt:lpstr>
      <vt:lpstr>The little green circles  identify the centers</vt:lpstr>
      <vt:lpstr>Emancipation Proclamation from Wikipedia</vt:lpstr>
      <vt:lpstr>Freedman’s Bank Records 1865-1874 are on Heritage Quest (mel.org) </vt:lpstr>
      <vt:lpstr>Well worth searching</vt:lpstr>
      <vt:lpstr>William Crump’s Record</vt:lpstr>
      <vt:lpstr>After land records…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Cornelia Crump Carey (1864-1934)</dc:title>
  <dc:creator>Barbara Snow</dc:creator>
  <cp:lastModifiedBy>Barbara Snow</cp:lastModifiedBy>
  <cp:revision>44</cp:revision>
  <dcterms:created xsi:type="dcterms:W3CDTF">2018-04-05T11:54:31Z</dcterms:created>
  <dcterms:modified xsi:type="dcterms:W3CDTF">2018-04-11T17:31:14Z</dcterms:modified>
</cp:coreProperties>
</file>